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80"/>
    <p:restoredTop sz="94694"/>
  </p:normalViewPr>
  <p:slideViewPr>
    <p:cSldViewPr snapToGrid="0" snapToObjects="1">
      <p:cViewPr varScale="1">
        <p:scale>
          <a:sx n="85" d="100"/>
          <a:sy n="85" d="100"/>
        </p:scale>
        <p:origin x="6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3593D-B611-0E4F-ACA8-AD57AA26B11A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3FDEC-2D1D-4745-B319-78173091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91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9A063-7D52-BD46-B674-274E2DE2AD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9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8A921C-9081-954F-978D-99796B4022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E2F4E8F-408D-734C-8D31-320DD5411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5FFAC4-B162-7943-8DB8-EC9CEBF18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5EB7EE-A379-1144-BBE3-04E2D5FC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B43F64-874B-234C-ACD2-D76AE9BB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7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5F8748-A6A6-A341-9237-B02F4BCEF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13B012-3607-A447-95C8-D93649291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D70820-77E4-C144-93B0-2D3A3662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E21B1A1-C290-8E40-8FE6-32A42CC41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1E3A92-EA45-5D48-86A7-98F32B277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21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573D7F-7647-D84F-A1FE-DBEBF651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07F80B-0D94-0C44-852A-B3AD895F9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4999935-A067-B746-AF7F-1920D85A0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59B59E5-E414-8248-9B49-32C3DA55D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5F3EE3-37CE-EF48-A520-55849EA47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0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E7FF58-B564-0440-80D0-CEE7D64E8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9D516B-6DC3-C040-8587-5D2D467F4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1F3C14-B574-5B48-AB01-307AEE0A2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DC534A-8318-9340-9C5B-F416B5A5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7C87D4-D533-E548-AA24-BC66F005A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BE4195C-1C7D-B549-9BA7-DF2067E7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1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3A90FB-D156-3648-85F7-D740E998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58364-6D8C-0A4B-B967-13FB631FA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CE30F72-D102-234E-8B88-1350833D0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D785281-E50F-5F45-9397-8D34437E32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206C400-4FA9-0446-A8AD-EC00EA5062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BD2858A-0E62-9A4F-BE11-44B01A121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8DF9075-780C-0D42-A467-6B47637C5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4408E76-B603-1A45-811F-BDB156C1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80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F8586F-AA7D-C244-A4F1-5E31C1C2D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9AEC91B-F56F-2441-8004-FE3BD2E7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8EDD39C-1D24-8744-90DA-B5DE6350E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E7B6261-0289-7043-81D1-29C78B6DD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6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4A8D6D0-BC7C-7345-A0B5-5E13AD439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9BF843A-1A72-CF47-8207-B4AEDE802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7BA7F25-FB6D-DD44-963A-478BAC30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87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A7CA7D-1D88-3242-A47B-7D8C264C9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B2D70F-902A-4444-B40C-5468950E4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59B2300-F3D7-4A4F-AE4A-B706CEA13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376B8A-6AC3-A946-8486-9F7E95B7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9ED4229-6FDB-E447-8E93-E320280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92CE4E-78A4-314C-B985-291C4F9EE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86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9390AE-8593-E448-AD40-2588E820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3EFB441-47A1-414F-8631-D7757E9F22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7D169EC-9593-2444-93A3-5170EFBE7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D286F49-EFD2-2241-A5FC-7FB99DEB7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9E220FA-7146-1144-A817-5ECD26B0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3802CE8-FB69-764C-9A14-C650A6823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3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0524F3-5979-E941-915A-E9C5A31C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9D21300-3831-B24D-8C7F-F8D7FB155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3E58F9-3ADB-B540-92E6-2094E0BE0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DC39CA-68D9-C049-96E0-87A539567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54B671-D2FF-C34C-82DF-9D98386F8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9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A67F26B-2D8D-8544-9B0F-A3230F7D42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C94EE0E-10BE-FA41-878C-179433C51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89A193-924D-5A40-8B32-97CB2A97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FA990D-4AE7-6940-8D50-D1DF26601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5860F4-8B59-5C4D-BB3C-02EEDB85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3A55CAE-C609-9B41-B495-78044DDD2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26B3458-698A-3F4A-B310-565E0F8E1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DA0AD9-72B6-AD4E-8FA7-7B693431B0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774EC-B2E4-1A4F-82D0-262BE2ABB1A2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33F430-9599-7948-929F-6DE852934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D5F2CC-B1AE-A643-B186-73E8F61CD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4AA18-D9DC-CC48-8CDE-5B3E8C4B8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9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xmlns="" id="{19D63F25-31CB-EA4B-9803-9C0AF2F9F47E}"/>
              </a:ext>
            </a:extLst>
          </p:cNvPr>
          <p:cNvCxnSpPr>
            <a:cxnSpLocks/>
          </p:cNvCxnSpPr>
          <p:nvPr/>
        </p:nvCxnSpPr>
        <p:spPr>
          <a:xfrm flipV="1">
            <a:off x="8345259" y="3891470"/>
            <a:ext cx="1790259" cy="173464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xmlns="" id="{7878B855-086C-0141-AC81-E8F73E516424}"/>
              </a:ext>
            </a:extLst>
          </p:cNvPr>
          <p:cNvCxnSpPr>
            <a:cxnSpLocks/>
          </p:cNvCxnSpPr>
          <p:nvPr/>
        </p:nvCxnSpPr>
        <p:spPr>
          <a:xfrm>
            <a:off x="9119659" y="2470720"/>
            <a:ext cx="1015859" cy="114281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xmlns="" id="{19A0086F-EF12-C445-8DE9-60E01BBEEFDE}"/>
              </a:ext>
            </a:extLst>
          </p:cNvPr>
          <p:cNvCxnSpPr>
            <a:cxnSpLocks/>
          </p:cNvCxnSpPr>
          <p:nvPr/>
        </p:nvCxnSpPr>
        <p:spPr>
          <a:xfrm>
            <a:off x="3301389" y="5599536"/>
            <a:ext cx="392471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0DEF9D21-A441-734B-AF74-B24336C22DD1}"/>
              </a:ext>
            </a:extLst>
          </p:cNvPr>
          <p:cNvCxnSpPr>
            <a:cxnSpLocks/>
          </p:cNvCxnSpPr>
          <p:nvPr/>
        </p:nvCxnSpPr>
        <p:spPr>
          <a:xfrm>
            <a:off x="3301389" y="2804070"/>
            <a:ext cx="392471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19400" y="210817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DRAFT Young Westminster Foundation</a:t>
            </a:r>
            <a:endParaRPr lang="en-GB" b="1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8F6C82E6-3C4A-FB4F-977A-8DEA30DA7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806397"/>
              </p:ext>
            </p:extLst>
          </p:nvPr>
        </p:nvGraphicFramePr>
        <p:xfrm>
          <a:off x="985637" y="1256961"/>
          <a:ext cx="2510987" cy="3144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0987">
                  <a:extLst>
                    <a:ext uri="{9D8B030D-6E8A-4147-A177-3AD203B41FA5}">
                      <a16:colId xmlns:a16="http://schemas.microsoft.com/office/drawing/2014/main" xmlns="" val="3573661794"/>
                    </a:ext>
                  </a:extLst>
                </a:gridCol>
              </a:tblGrid>
              <a:tr h="2510988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Practical life skills (L/S, cooking, driving)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Health and wellbeing workshops and resources, including sexual health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Creative and digital (arts and crafts, coding, young reporters, radio)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Holiday programme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Youth work: targeted, open access, dethatched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one-to-one support for young people, such as mentoring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Gangs exit programme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Sports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Social action/ leadership/ democratic participation/ citizenship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Youth leaderships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Accompanying young people to meetings/appointments</a:t>
                      </a:r>
                      <a:endParaRPr lang="en-GB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969647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577B4D2C-731E-3247-967E-28013E3FC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045015"/>
              </p:ext>
            </p:extLst>
          </p:nvPr>
        </p:nvGraphicFramePr>
        <p:xfrm>
          <a:off x="998967" y="4920855"/>
          <a:ext cx="2510987" cy="12117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0987">
                  <a:extLst>
                    <a:ext uri="{9D8B030D-6E8A-4147-A177-3AD203B41FA5}">
                      <a16:colId xmlns:a16="http://schemas.microsoft.com/office/drawing/2014/main" xmlns="" val="3035509902"/>
                    </a:ext>
                  </a:extLst>
                </a:gridCol>
              </a:tblGrid>
              <a:tr h="1211714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Safety promotion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Quarterly partnership meetings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Work placements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Signposting between partners</a:t>
                      </a:r>
                      <a:endParaRPr lang="en-GB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Advocacy for young people and youth work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Joint fundraising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04317270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5BD4165-431D-8B41-9103-407D075BA378}"/>
              </a:ext>
            </a:extLst>
          </p:cNvPr>
          <p:cNvSpPr/>
          <p:nvPr/>
        </p:nvSpPr>
        <p:spPr>
          <a:xfrm>
            <a:off x="3871691" y="1256961"/>
            <a:ext cx="2924240" cy="347787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Activities are shaped by young people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relationships between staff and peers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are supported by staff and peers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trusted and able to trust others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delivery partners are trusted points of contact for young people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have someone who will listen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included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respected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Difference and diversity is celebrated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Affordable access to opportunities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a sense of enjoyment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safe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a sense of empowerment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supportively challenged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feel a sense of purpose</a:t>
            </a:r>
            <a:r>
              <a:rPr lang="en-GB" sz="1100" dirty="0">
                <a:solidFill>
                  <a:schemeClr val="bg1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Activities are geographically accessible to young people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6FE184D7-3CF9-4749-A08B-E79C914BF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120393"/>
              </p:ext>
            </p:extLst>
          </p:nvPr>
        </p:nvGraphicFramePr>
        <p:xfrm>
          <a:off x="3871691" y="4853692"/>
          <a:ext cx="2924240" cy="12788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4240">
                  <a:extLst>
                    <a:ext uri="{9D8B030D-6E8A-4147-A177-3AD203B41FA5}">
                      <a16:colId xmlns:a16="http://schemas.microsoft.com/office/drawing/2014/main" xmlns="" val="3050886097"/>
                    </a:ext>
                  </a:extLst>
                </a:gridCol>
              </a:tblGrid>
              <a:tr h="127887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Fiscal responsibility 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Partners authentically regard young people as experts of their experience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Transparency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Strong relationships between partners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Co-production with young people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effectLst/>
                        </a:rPr>
                        <a:t>Explicit knowledge of YWF partners’ offer</a:t>
                      </a:r>
                      <a:endParaRPr lang="en-GB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2489375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A8FE53D-2DB0-0A47-8756-CDD3F6A03747}"/>
              </a:ext>
            </a:extLst>
          </p:cNvPr>
          <p:cNvSpPr/>
          <p:nvPr/>
        </p:nvSpPr>
        <p:spPr>
          <a:xfrm>
            <a:off x="7226105" y="1506213"/>
            <a:ext cx="2338847" cy="2800767"/>
          </a:xfrm>
          <a:prstGeom prst="rect">
            <a:avLst/>
          </a:prstGeom>
          <a:solidFill>
            <a:srgbClr val="942093"/>
          </a:solidFill>
        </p:spPr>
        <p:txBody>
          <a:bodyPr wrap="square">
            <a:spAutoFit/>
          </a:bodyPr>
          <a:lstStyle/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knowledge/understanding of how to feel/stay safe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Improved/maintained emotional and physical health and wellbeing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community cohesion/ crossing post-code boundaries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self-efficacy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Reduced social isolation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leadership capabilities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sense of pride in self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sense of optimisms for the future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social and emotional skills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resilience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B05D1AF-77E9-8B44-A75C-89E3D11CA510}"/>
              </a:ext>
            </a:extLst>
          </p:cNvPr>
          <p:cNvSpPr/>
          <p:nvPr/>
        </p:nvSpPr>
        <p:spPr>
          <a:xfrm>
            <a:off x="7226105" y="4789612"/>
            <a:ext cx="2338847" cy="1277273"/>
          </a:xfrm>
          <a:prstGeom prst="rect">
            <a:avLst/>
          </a:prstGeom>
          <a:solidFill>
            <a:srgbClr val="942093"/>
          </a:solidFill>
        </p:spPr>
        <p:txBody>
          <a:bodyPr wrap="square">
            <a:spAutoFit/>
          </a:bodyPr>
          <a:lstStyle/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appropriate opportunities for young people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 connected and thriving community of practitioners to be created and maintained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influence of how youth provision is funded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7E59051-D1AC-AC4B-A4CA-B4F8879D5814}"/>
              </a:ext>
            </a:extLst>
          </p:cNvPr>
          <p:cNvSpPr/>
          <p:nvPr/>
        </p:nvSpPr>
        <p:spPr>
          <a:xfrm>
            <a:off x="10181167" y="2502143"/>
            <a:ext cx="1704926" cy="235449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Variety of opportunities on offer for young people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Better transitions towards adulthood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Better knowledge of other organisations’ offer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Young people lead healthy lifestyles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C086FB4-70BA-AC42-8EB6-77E31B54DD00}"/>
              </a:ext>
            </a:extLst>
          </p:cNvPr>
          <p:cNvSpPr txBox="1"/>
          <p:nvPr/>
        </p:nvSpPr>
        <p:spPr>
          <a:xfrm>
            <a:off x="10181167" y="766150"/>
            <a:ext cx="1717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Aims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AED8412D-9E09-1642-AAE7-5AF82C559CD3}"/>
              </a:ext>
            </a:extLst>
          </p:cNvPr>
          <p:cNvSpPr txBox="1"/>
          <p:nvPr/>
        </p:nvSpPr>
        <p:spPr>
          <a:xfrm>
            <a:off x="3998363" y="768522"/>
            <a:ext cx="2510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Mechanisms of Change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CE0E31E4-18D5-1B47-AE0F-DF1B0AEF151B}"/>
              </a:ext>
            </a:extLst>
          </p:cNvPr>
          <p:cNvSpPr txBox="1"/>
          <p:nvPr/>
        </p:nvSpPr>
        <p:spPr>
          <a:xfrm>
            <a:off x="7089765" y="766151"/>
            <a:ext cx="2510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Outcomes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8C09C6B-7FFB-8149-B6C7-C6A2DD507C9A}"/>
              </a:ext>
            </a:extLst>
          </p:cNvPr>
          <p:cNvSpPr txBox="1"/>
          <p:nvPr/>
        </p:nvSpPr>
        <p:spPr>
          <a:xfrm>
            <a:off x="900585" y="766150"/>
            <a:ext cx="2510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Activities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7FE62901-B128-2844-A841-24C38EB8282A}"/>
              </a:ext>
            </a:extLst>
          </p:cNvPr>
          <p:cNvSpPr txBox="1"/>
          <p:nvPr/>
        </p:nvSpPr>
        <p:spPr>
          <a:xfrm rot="16200000">
            <a:off x="-585741" y="2405144"/>
            <a:ext cx="2510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Activities with and for Young People across the Foundation’s membership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C028F947-1060-654F-A6D7-DB4E0C18E258}"/>
              </a:ext>
            </a:extLst>
          </p:cNvPr>
          <p:cNvSpPr txBox="1"/>
          <p:nvPr/>
        </p:nvSpPr>
        <p:spPr>
          <a:xfrm rot="16200000">
            <a:off x="-203153" y="5388213"/>
            <a:ext cx="1745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Foundation activities</a:t>
            </a:r>
          </a:p>
        </p:txBody>
      </p:sp>
    </p:spTree>
    <p:extLst>
      <p:ext uri="{BB962C8B-B14F-4D97-AF65-F5344CB8AC3E}">
        <p14:creationId xmlns:p14="http://schemas.microsoft.com/office/powerpoint/2010/main" val="1934388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00ECA0018A548A69888DB93A8FB4F" ma:contentTypeVersion="10" ma:contentTypeDescription="Create a new document." ma:contentTypeScope="" ma:versionID="b0e6e52ce07cf4bff48599aca9764043">
  <xsd:schema xmlns:xsd="http://www.w3.org/2001/XMLSchema" xmlns:xs="http://www.w3.org/2001/XMLSchema" xmlns:p="http://schemas.microsoft.com/office/2006/metadata/properties" xmlns:ns2="1ab80ccf-2ea3-4b69-84c8-945294d81c10" xmlns:ns3="1116cd2f-083a-4e50-abe2-5b22baf9c409" targetNamespace="http://schemas.microsoft.com/office/2006/metadata/properties" ma:root="true" ma:fieldsID="c0be9484bb98ca790385ebf44307b3ba" ns2:_="" ns3:_="">
    <xsd:import namespace="1ab80ccf-2ea3-4b69-84c8-945294d81c10"/>
    <xsd:import namespace="1116cd2f-083a-4e50-abe2-5b22baf9c4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b80ccf-2ea3-4b69-84c8-945294d81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6cd2f-083a-4e50-abe2-5b22baf9c40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9A73A80-A319-4E36-955D-5E75DCC39931}"/>
</file>

<file path=customXml/itemProps2.xml><?xml version="1.0" encoding="utf-8"?>
<ds:datastoreItem xmlns:ds="http://schemas.openxmlformats.org/officeDocument/2006/customXml" ds:itemID="{C0430F45-41B5-43AF-A3E4-2A528358EFEB}"/>
</file>

<file path=customXml/itemProps3.xml><?xml version="1.0" encoding="utf-8"?>
<ds:datastoreItem xmlns:ds="http://schemas.openxmlformats.org/officeDocument/2006/customXml" ds:itemID="{6EBCE774-D9F5-47B2-B4AA-CF32C4446058}"/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346</Words>
  <Application>Microsoft Office PowerPoint</Application>
  <PresentationFormat>Widescreen</PresentationFormat>
  <Paragraphs>67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McKaskill</dc:creator>
  <cp:lastModifiedBy>Nora Loewenberg</cp:lastModifiedBy>
  <cp:revision>8</cp:revision>
  <dcterms:created xsi:type="dcterms:W3CDTF">2019-07-08T09:31:00Z</dcterms:created>
  <dcterms:modified xsi:type="dcterms:W3CDTF">2019-08-29T09:01:01Z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0x01010079400ECA0018A548A69888DB93A8FB4F</vt:lpwstr>
  </property>
</Properties>
</file>