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2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80"/>
    <p:restoredTop sz="94694"/>
  </p:normalViewPr>
  <p:slideViewPr>
    <p:cSldViewPr snapToGrid="0" snapToObjects="1">
      <p:cViewPr varScale="1">
        <p:scale>
          <a:sx n="113" d="100"/>
          <a:sy n="113" d="100"/>
        </p:scale>
        <p:origin x="36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3593D-B611-0E4F-ACA8-AD57AA26B11A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3FDEC-2D1D-4745-B319-781730911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91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9A063-7D52-BD46-B674-274E2DE2AD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97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38A921C-9081-954F-978D-99796B4022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E2F4E8F-408D-734C-8D31-320DD54113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15FFAC4-B162-7943-8DB8-EC9CEBF18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75EB7EE-A379-1144-BBE3-04E2D5FC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B43F64-874B-234C-ACD2-D76AE9BB7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97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55F8748-A6A6-A341-9237-B02F4BCEF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513B012-3607-A447-95C8-D93649291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3D70820-77E4-C144-93B0-2D3A36624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E21B1A1-C290-8E40-8FE6-32A42CC41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E1E3A92-EA45-5D48-86A7-98F32B277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21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573D7F-7647-D84F-A1FE-DBEBF651C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107F80B-0D94-0C44-852A-B3AD895F9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4999935-A067-B746-AF7F-1920D85A0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59B59E5-E414-8248-9B49-32C3DA55D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95F3EE3-37CE-EF48-A520-55849EA47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03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E7FF58-B564-0440-80D0-CEE7D64E8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59D516B-6DC3-C040-8587-5D2D467F4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51F3C14-B574-5B48-AB01-307AEE0A2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DDC534A-8318-9340-9C5B-F416B5A58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87C87D4-D533-E548-AA24-BC66F005A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BE4195C-1C7D-B549-9BA7-DF2067E74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318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3A90FB-D156-3648-85F7-D740E998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3E58364-6D8C-0A4B-B967-13FB631FA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CE30F72-D102-234E-8B88-1350833D0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D785281-E50F-5F45-9397-8D34437E32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206C400-4FA9-0446-A8AD-EC00EA5062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BD2858A-0E62-9A4F-BE11-44B01A121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A8DF9075-780C-0D42-A467-6B47637C5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4408E76-B603-1A45-811F-BDB156C1A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80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F8586F-AA7D-C244-A4F1-5E31C1C2D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9AEC91B-F56F-2441-8004-FE3BD2E7A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EDD39C-1D24-8744-90DA-B5DE6350E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E7B6261-0289-7043-81D1-29C78B6DD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661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4A8D6D0-BC7C-7345-A0B5-5E13AD439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9BF843A-1A72-CF47-8207-B4AEDE802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7BA7F25-FB6D-DD44-963A-478BAC302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487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A7CA7D-1D88-3242-A47B-7D8C264C9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9B2D70F-902A-4444-B40C-5468950E4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59B2300-F3D7-4A4F-AE4A-B706CEA13B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6376B8A-6AC3-A946-8486-9F7E95B7E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9ED4229-6FDB-E447-8E93-E3202803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892CE4E-78A4-314C-B985-291C4F9EE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861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9390AE-8593-E448-AD40-2588E8208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3EFB441-47A1-414F-8631-D7757E9F22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7D169EC-9593-2444-93A3-5170EFBE7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D286F49-EFD2-2241-A5FC-7FB99DEB7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9E220FA-7146-1144-A817-5ECD26B0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3802CE8-FB69-764C-9A14-C650A6823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132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E0524F3-5979-E941-915A-E9C5A31C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9D21300-3831-B24D-8C7F-F8D7FB155E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23E58F9-3ADB-B540-92E6-2094E0BE0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4DC39CA-68D9-C049-96E0-87A539567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454B671-D2FF-C34C-82DF-9D98386F8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793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A67F26B-2D8D-8544-9B0F-A3230F7D42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C94EE0E-10BE-FA41-878C-179433C512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289A193-924D-5A40-8B32-97CB2A97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8FA990D-4AE7-6940-8D50-D1DF26601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55860F4-8B59-5C4D-BB3C-02EEDB85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4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03A55CAE-C609-9B41-B495-78044DDD2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26B3458-698A-3F4A-B310-565E0F8E1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5DA0AD9-72B6-AD4E-8FA7-7B693431B0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774EC-B2E4-1A4F-82D0-262BE2ABB1A2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A33F430-9599-7948-929F-6DE852934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9D5F2CC-B1AE-A643-B186-73E8F61CD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95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traight Arrow Connector 33">
            <a:extLst>
              <a:ext uri="{FF2B5EF4-FFF2-40B4-BE49-F238E27FC236}">
                <a16:creationId xmlns="" xmlns:a16="http://schemas.microsoft.com/office/drawing/2014/main" id="{19D63F25-31CB-EA4B-9803-9C0AF2F9F47E}"/>
              </a:ext>
            </a:extLst>
          </p:cNvPr>
          <p:cNvCxnSpPr>
            <a:cxnSpLocks/>
          </p:cNvCxnSpPr>
          <p:nvPr/>
        </p:nvCxnSpPr>
        <p:spPr>
          <a:xfrm flipV="1">
            <a:off x="9636172" y="5340742"/>
            <a:ext cx="704499" cy="107534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="" xmlns:a16="http://schemas.microsoft.com/office/drawing/2014/main" id="{19D63F25-31CB-EA4B-9803-9C0AF2F9F47E}"/>
              </a:ext>
            </a:extLst>
          </p:cNvPr>
          <p:cNvCxnSpPr>
            <a:cxnSpLocks/>
          </p:cNvCxnSpPr>
          <p:nvPr/>
        </p:nvCxnSpPr>
        <p:spPr>
          <a:xfrm>
            <a:off x="9787467" y="4470276"/>
            <a:ext cx="528632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="" xmlns:a16="http://schemas.microsoft.com/office/drawing/2014/main" id="{7878B855-086C-0141-AC81-E8F73E516424}"/>
              </a:ext>
            </a:extLst>
          </p:cNvPr>
          <p:cNvCxnSpPr>
            <a:cxnSpLocks/>
          </p:cNvCxnSpPr>
          <p:nvPr/>
        </p:nvCxnSpPr>
        <p:spPr>
          <a:xfrm>
            <a:off x="9119659" y="1771001"/>
            <a:ext cx="1221012" cy="124651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="" xmlns:a16="http://schemas.microsoft.com/office/drawing/2014/main" id="{19A0086F-EF12-C445-8DE9-60E01BBEEFDE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3301389" y="4512647"/>
            <a:ext cx="4327586" cy="430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="" xmlns:a16="http://schemas.microsoft.com/office/drawing/2014/main" id="{0DEF9D21-A441-734B-AF74-B24336C22DD1}"/>
              </a:ext>
            </a:extLst>
          </p:cNvPr>
          <p:cNvCxnSpPr>
            <a:cxnSpLocks/>
          </p:cNvCxnSpPr>
          <p:nvPr/>
        </p:nvCxnSpPr>
        <p:spPr>
          <a:xfrm>
            <a:off x="3353073" y="2332200"/>
            <a:ext cx="4275902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819400" y="210817"/>
            <a:ext cx="655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solidFill>
                  <a:prstClr val="black"/>
                </a:solidFill>
                <a:latin typeface="Calibri" panose="020F0502020204030204"/>
              </a:rPr>
              <a:t>Young </a:t>
            </a: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Westminster </a:t>
            </a:r>
            <a:r>
              <a:rPr lang="en-US" sz="1600" b="1" dirty="0" smtClean="0">
                <a:solidFill>
                  <a:prstClr val="black"/>
                </a:solidFill>
                <a:latin typeface="Calibri" panose="020F0502020204030204"/>
              </a:rPr>
              <a:t>Foundation Partnership Theory of Change</a:t>
            </a:r>
            <a:endParaRPr lang="en-GB" sz="16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8F6C82E6-3C4A-FB4F-977A-8DEA30DA70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67314"/>
              </p:ext>
            </p:extLst>
          </p:nvPr>
        </p:nvGraphicFramePr>
        <p:xfrm>
          <a:off x="747096" y="767952"/>
          <a:ext cx="2758625" cy="30031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8625">
                  <a:extLst>
                    <a:ext uri="{9D8B030D-6E8A-4147-A177-3AD203B41FA5}">
                      <a16:colId xmlns="" xmlns:a16="http://schemas.microsoft.com/office/drawing/2014/main" val="3573661794"/>
                    </a:ext>
                  </a:extLst>
                </a:gridCol>
              </a:tblGrid>
              <a:tr h="3003107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Practical life skills (L/S, cooking, driving)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Health and wellbeing workshops and resources, including sexual health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Creative and digital (arts and crafts, coding, young reporters, radio)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Holiday programme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Youth work: targeted, open access, </a:t>
                      </a:r>
                      <a:r>
                        <a:rPr lang="en-GB" sz="1100" b="0" dirty="0" err="1" smtClean="0">
                          <a:effectLst/>
                        </a:rPr>
                        <a:t>detatched</a:t>
                      </a:r>
                      <a:endParaRPr lang="en-GB" sz="1100" b="0" dirty="0">
                        <a:effectLst/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one-to-one support for young people, such as mentoring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Gangs exit programme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Sports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Social action/ leadership/ democratic participation/ citizenship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Youth leaderships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Accompanying young people to meetings/appointments</a:t>
                      </a:r>
                      <a:endParaRPr lang="en-GB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3969647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577B4D2C-731E-3247-967E-28013E3FC3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385706"/>
              </p:ext>
            </p:extLst>
          </p:nvPr>
        </p:nvGraphicFramePr>
        <p:xfrm>
          <a:off x="742864" y="3868420"/>
          <a:ext cx="2762857" cy="12748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62857">
                  <a:extLst>
                    <a:ext uri="{9D8B030D-6E8A-4147-A177-3AD203B41FA5}">
                      <a16:colId xmlns="" xmlns:a16="http://schemas.microsoft.com/office/drawing/2014/main" val="3035509902"/>
                    </a:ext>
                  </a:extLst>
                </a:gridCol>
              </a:tblGrid>
              <a:tr h="1274830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Safety promotion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Quarterly partnership meetings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Work placements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Signposting between partners</a:t>
                      </a:r>
                      <a:endParaRPr lang="en-GB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Advocacy for young people and youth work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Joint fundraising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04317270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B5BD4165-431D-8B41-9103-407D075BA378}"/>
              </a:ext>
            </a:extLst>
          </p:cNvPr>
          <p:cNvSpPr/>
          <p:nvPr/>
        </p:nvSpPr>
        <p:spPr>
          <a:xfrm>
            <a:off x="3725186" y="791800"/>
            <a:ext cx="3585370" cy="297004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Activities are shaped by young people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 relationships between staff and peers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are supported by staff and peers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feel trusted and able to trust others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delivery partners are trusted points of contact for young people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have someone who will listen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feel included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feel respected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Difference and diversity is celebrated 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Affordable access to opportunities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feel a sense of enjoyment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feel safe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feel a sense of empowerment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feel supportively challenged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feel a sense of purpose</a:t>
            </a:r>
            <a:r>
              <a:rPr lang="en-GB" sz="1100" dirty="0">
                <a:solidFill>
                  <a:schemeClr val="bg1"/>
                </a:solidFill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</a:rPr>
              <a:t>Activities are geographically accessible to young people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="" xmlns:a16="http://schemas.microsoft.com/office/drawing/2014/main" id="{6FE184D7-3CF9-4749-A08B-E79C914BF5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138043"/>
              </p:ext>
            </p:extLst>
          </p:nvPr>
        </p:nvGraphicFramePr>
        <p:xfrm>
          <a:off x="3725186" y="3893175"/>
          <a:ext cx="3585370" cy="12546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85370">
                  <a:extLst>
                    <a:ext uri="{9D8B030D-6E8A-4147-A177-3AD203B41FA5}">
                      <a16:colId xmlns="" xmlns:a16="http://schemas.microsoft.com/office/drawing/2014/main" val="3050886097"/>
                    </a:ext>
                  </a:extLst>
                </a:gridCol>
              </a:tblGrid>
              <a:tr h="1254664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Fiscal responsibility 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Partners authentically regard young people as experts of their experience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Transparency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Strong relationships between partners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Co-production with young people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Explicit knowledge of YWF partners’ offer</a:t>
                      </a:r>
                      <a:endParaRPr lang="en-GB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12489375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4A8FE53D-2DB0-0A47-8756-CDD3F6A03747}"/>
              </a:ext>
            </a:extLst>
          </p:cNvPr>
          <p:cNvSpPr/>
          <p:nvPr/>
        </p:nvSpPr>
        <p:spPr>
          <a:xfrm>
            <a:off x="7624171" y="794567"/>
            <a:ext cx="2343652" cy="2970044"/>
          </a:xfrm>
          <a:prstGeom prst="rect">
            <a:avLst/>
          </a:prstGeom>
          <a:solidFill>
            <a:srgbClr val="942093"/>
          </a:solidFill>
        </p:spPr>
        <p:txBody>
          <a:bodyPr wrap="square">
            <a:spAutoFit/>
          </a:bodyPr>
          <a:lstStyle/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knowledge/understanding of how to feel/stay safe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Improved/maintained emotional and physical health and wellbeing 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community cohesion/ crossing post-code boundaries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Improved self-efficacy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Reduced social isolation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Improved leadership capabilities 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sense of pride in self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sense of optimisms for the future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Improved social and emotional skills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</a:t>
            </a: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resilience</a:t>
            </a:r>
          </a:p>
          <a:p>
            <a:pPr>
              <a:spcAft>
                <a:spcPts val="0"/>
              </a:spcAft>
            </a:pPr>
            <a:endParaRPr lang="en-GB" sz="1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5B05D1AF-77E9-8B44-A75C-89E3D11CA510}"/>
              </a:ext>
            </a:extLst>
          </p:cNvPr>
          <p:cNvSpPr/>
          <p:nvPr/>
        </p:nvSpPr>
        <p:spPr>
          <a:xfrm>
            <a:off x="7628975" y="3874010"/>
            <a:ext cx="2338847" cy="1277273"/>
          </a:xfrm>
          <a:prstGeom prst="rect">
            <a:avLst/>
          </a:prstGeom>
          <a:solidFill>
            <a:srgbClr val="942093"/>
          </a:solidFill>
        </p:spPr>
        <p:txBody>
          <a:bodyPr wrap="square">
            <a:spAutoFit/>
          </a:bodyPr>
          <a:lstStyle/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appropriate opportunities for young people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create and maintain a </a:t>
            </a: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connected and thriving community of </a:t>
            </a: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practitioners</a:t>
            </a:r>
            <a:endParaRPr lang="en-GB" sz="1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influence of how youth provision is funded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A7E59051-D1AC-AC4B-A4CA-B4F8879D5814}"/>
              </a:ext>
            </a:extLst>
          </p:cNvPr>
          <p:cNvSpPr/>
          <p:nvPr/>
        </p:nvSpPr>
        <p:spPr>
          <a:xfrm>
            <a:off x="10340671" y="2548708"/>
            <a:ext cx="1545422" cy="316240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Variety of opportunities on offer for young people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05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Better transitions towards adulthood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05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Better knowledge of other organisations’ offer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05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lead healthy </a:t>
            </a:r>
            <a:r>
              <a:rPr lang="en-GB" sz="105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lifestyles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4C086FB4-70BA-AC42-8EB6-77E31B54DD00}"/>
              </a:ext>
            </a:extLst>
          </p:cNvPr>
          <p:cNvSpPr txBox="1"/>
          <p:nvPr/>
        </p:nvSpPr>
        <p:spPr>
          <a:xfrm>
            <a:off x="10181167" y="464001"/>
            <a:ext cx="1717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Aims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AED8412D-9E09-1642-AAE7-5AF82C559CD3}"/>
              </a:ext>
            </a:extLst>
          </p:cNvPr>
          <p:cNvSpPr txBox="1"/>
          <p:nvPr/>
        </p:nvSpPr>
        <p:spPr>
          <a:xfrm>
            <a:off x="4260827" y="514079"/>
            <a:ext cx="2510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Mechanisms of Change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CE0E31E4-18D5-1B47-AE0F-DF1B0AEF151B}"/>
              </a:ext>
            </a:extLst>
          </p:cNvPr>
          <p:cNvSpPr txBox="1"/>
          <p:nvPr/>
        </p:nvSpPr>
        <p:spPr>
          <a:xfrm>
            <a:off x="7551197" y="499780"/>
            <a:ext cx="2524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Outcomes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8C09C6B-7FFB-8149-B6C7-C6A2DD507C9A}"/>
              </a:ext>
            </a:extLst>
          </p:cNvPr>
          <p:cNvSpPr txBox="1"/>
          <p:nvPr/>
        </p:nvSpPr>
        <p:spPr>
          <a:xfrm>
            <a:off x="866719" y="511707"/>
            <a:ext cx="2510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Activities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7FE62901-B128-2844-A841-24C38EB8282A}"/>
              </a:ext>
            </a:extLst>
          </p:cNvPr>
          <p:cNvSpPr txBox="1"/>
          <p:nvPr/>
        </p:nvSpPr>
        <p:spPr>
          <a:xfrm rot="16200000">
            <a:off x="-852112" y="1936015"/>
            <a:ext cx="2510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Activities with and for Young People across the Foundation’s membership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C028F947-1060-654F-A6D7-DB4E0C18E258}"/>
              </a:ext>
            </a:extLst>
          </p:cNvPr>
          <p:cNvSpPr txBox="1"/>
          <p:nvPr/>
        </p:nvSpPr>
        <p:spPr>
          <a:xfrm rot="16200000">
            <a:off x="-206787" y="4354821"/>
            <a:ext cx="12998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YWF </a:t>
            </a:r>
            <a:r>
              <a:rPr lang="en-US" sz="1200" dirty="0"/>
              <a:t>activities</a:t>
            </a:r>
          </a:p>
        </p:txBody>
      </p:sp>
      <p:graphicFrame>
        <p:nvGraphicFramePr>
          <p:cNvPr id="23" name="Table 22">
            <a:extLst>
              <a:ext uri="{FF2B5EF4-FFF2-40B4-BE49-F238E27FC236}">
                <a16:creationId xmlns="" xmlns:a16="http://schemas.microsoft.com/office/drawing/2014/main" id="{6FE184D7-3CF9-4749-A08B-E79C914BF5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323126"/>
              </p:ext>
            </p:extLst>
          </p:nvPr>
        </p:nvGraphicFramePr>
        <p:xfrm>
          <a:off x="747097" y="5212100"/>
          <a:ext cx="2762857" cy="1508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62857">
                  <a:extLst>
                    <a:ext uri="{9D8B030D-6E8A-4147-A177-3AD203B41FA5}">
                      <a16:colId xmlns="" xmlns:a16="http://schemas.microsoft.com/office/drawing/2014/main" val="3050886097"/>
                    </a:ext>
                  </a:extLst>
                </a:gridCol>
              </a:tblGrid>
              <a:tr h="1486463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Early Help behaviours</a:t>
                      </a:r>
                      <a:endParaRPr lang="en-GB" sz="1100" b="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Open</a:t>
                      </a:r>
                      <a:r>
                        <a:rPr lang="en-GB" sz="11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Flexible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Professional and compassionate curiosity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Involving families and young people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Challenge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Kindness and Compassion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Being able to connect quickly with individuals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Self-awareness  </a:t>
                      </a:r>
                      <a:endParaRPr lang="en-GB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12489375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C028F947-1060-654F-A6D7-DB4E0C18E258}"/>
              </a:ext>
            </a:extLst>
          </p:cNvPr>
          <p:cNvSpPr txBox="1"/>
          <p:nvPr/>
        </p:nvSpPr>
        <p:spPr>
          <a:xfrm rot="16200000">
            <a:off x="-221371" y="5759839"/>
            <a:ext cx="1299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Early Help Strategy</a:t>
            </a:r>
            <a:endParaRPr lang="en-US" sz="1200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5B05D1AF-77E9-8B44-A75C-89E3D11CA510}"/>
              </a:ext>
            </a:extLst>
          </p:cNvPr>
          <p:cNvSpPr/>
          <p:nvPr/>
        </p:nvSpPr>
        <p:spPr>
          <a:xfrm>
            <a:off x="3725187" y="5257138"/>
            <a:ext cx="6242636" cy="1446550"/>
          </a:xfrm>
          <a:prstGeom prst="rect">
            <a:avLst/>
          </a:prstGeom>
          <a:solidFill>
            <a:srgbClr val="942093"/>
          </a:solidFill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Early Help </a:t>
            </a:r>
            <a:r>
              <a:rPr lang="en-GB" sz="11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outcomes</a:t>
            </a:r>
            <a:endParaRPr lang="en-GB" sz="11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Keeping </a:t>
            </a: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children safe from </a:t>
            </a: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harm</a:t>
            </a:r>
            <a:endParaRPr lang="en-GB" sz="1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Enabling more children to live within their </a:t>
            </a: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families</a:t>
            </a:r>
            <a:endParaRPr lang="en-GB" sz="1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Healthy children who enjoy and </a:t>
            </a: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achieve</a:t>
            </a:r>
            <a:endParaRPr lang="en-GB" sz="1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Prevention </a:t>
            </a: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crime and serious youth violence (or safer risk taking amongst children and young people</a:t>
            </a: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developing </a:t>
            </a: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life and employability </a:t>
            </a: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skills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reducing </a:t>
            </a: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barriers to </a:t>
            </a: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employment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helping </a:t>
            </a: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to gain qualifications, education and </a:t>
            </a: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training</a:t>
            </a:r>
            <a:endParaRPr lang="en-GB" sz="1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388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400ECA0018A548A69888DB93A8FB4F" ma:contentTypeVersion="12" ma:contentTypeDescription="Create a new document." ma:contentTypeScope="" ma:versionID="1bcfa7f25513302fdb9d313247ca707f">
  <xsd:schema xmlns:xsd="http://www.w3.org/2001/XMLSchema" xmlns:xs="http://www.w3.org/2001/XMLSchema" xmlns:p="http://schemas.microsoft.com/office/2006/metadata/properties" xmlns:ns2="1ab80ccf-2ea3-4b69-84c8-945294d81c10" xmlns:ns3="1116cd2f-083a-4e50-abe2-5b22baf9c409" targetNamespace="http://schemas.microsoft.com/office/2006/metadata/properties" ma:root="true" ma:fieldsID="13a937881328864fa2557bd607c6e122" ns2:_="" ns3:_="">
    <xsd:import namespace="1ab80ccf-2ea3-4b69-84c8-945294d81c10"/>
    <xsd:import namespace="1116cd2f-083a-4e50-abe2-5b22baf9c4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b80ccf-2ea3-4b69-84c8-945294d81c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16cd2f-083a-4e50-abe2-5b22baf9c40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0430F45-41B5-43AF-A3E4-2A528358EF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86C0C2-6C7C-4D47-A16F-A30142AA0AB9}"/>
</file>

<file path=customXml/itemProps3.xml><?xml version="1.0" encoding="utf-8"?>
<ds:datastoreItem xmlns:ds="http://schemas.openxmlformats.org/officeDocument/2006/customXml" ds:itemID="{6EBCE774-D9F5-47B2-B4AA-CF32C4446058}">
  <ds:schemaRefs>
    <ds:schemaRef ds:uri="http://purl.org/dc/elements/1.1/"/>
    <ds:schemaRef ds:uri="http://schemas.openxmlformats.org/package/2006/metadata/core-properties"/>
    <ds:schemaRef ds:uri="1ab80ccf-2ea3-4b69-84c8-945294d81c10"/>
    <ds:schemaRef ds:uri="http://purl.org/dc/terms/"/>
    <ds:schemaRef ds:uri="1116cd2f-083a-4e50-abe2-5b22baf9c409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5435</TotalTime>
  <Words>436</Words>
  <Application>Microsoft Office PowerPoint</Application>
  <PresentationFormat>Widescreen</PresentationFormat>
  <Paragraphs>87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McKaskill</dc:creator>
  <cp:lastModifiedBy>Nora Loewenberg</cp:lastModifiedBy>
  <cp:revision>22</cp:revision>
  <dcterms:created xsi:type="dcterms:W3CDTF">2019-07-08T09:31:00Z</dcterms:created>
  <dcterms:modified xsi:type="dcterms:W3CDTF">2020-01-29T15:31:27Z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0x01010079400ECA0018A548A69888DB93A8FB4F</vt:lpwstr>
  </property>
</Properties>
</file>