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1" r:id="rId3"/>
    <p:sldId id="260" r:id="rId4"/>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CBE2"/>
    <a:srgbClr val="0BA6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2460" autoAdjust="0"/>
  </p:normalViewPr>
  <p:slideViewPr>
    <p:cSldViewPr>
      <p:cViewPr varScale="1">
        <p:scale>
          <a:sx n="80" d="100"/>
          <a:sy n="80" d="100"/>
        </p:scale>
        <p:origin x="904" y="4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2697903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950407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276722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1709567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298522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1050324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989129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815784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1382687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3592659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B7DF74-99A5-47A3-ACF5-89D99EEC05C3}"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1E05961-887D-4AEB-94E5-77AF69E4B79A}" type="slidenum">
              <a:rPr lang="en-GB" smtClean="0"/>
              <a:t>‹#›</a:t>
            </a:fld>
            <a:endParaRPr lang="en-GB" dirty="0"/>
          </a:p>
        </p:txBody>
      </p:sp>
    </p:spTree>
    <p:extLst>
      <p:ext uri="{BB962C8B-B14F-4D97-AF65-F5344CB8AC3E}">
        <p14:creationId xmlns:p14="http://schemas.microsoft.com/office/powerpoint/2010/main" val="2332217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7DF74-99A5-47A3-ACF5-89D99EEC05C3}" type="datetimeFigureOut">
              <a:rPr lang="en-GB" smtClean="0"/>
              <a:t>01/04/2021</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E05961-887D-4AEB-94E5-77AF69E4B79A}" type="slidenum">
              <a:rPr lang="en-GB" smtClean="0"/>
              <a:t>‹#›</a:t>
            </a:fld>
            <a:endParaRPr lang="en-GB" dirty="0"/>
          </a:p>
        </p:txBody>
      </p:sp>
    </p:spTree>
    <p:extLst>
      <p:ext uri="{BB962C8B-B14F-4D97-AF65-F5344CB8AC3E}">
        <p14:creationId xmlns:p14="http://schemas.microsoft.com/office/powerpoint/2010/main" val="3695212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cid:E5B9B7BD-7493-41A8-9297-4A5438E061EF" TargetMode="External"/><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jpeg"/><Relationship Id="rId2" Type="http://schemas.openxmlformats.org/officeDocument/2006/relationships/image" Target="../media/image1.jpeg"/><Relationship Id="rId16"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jpeg"/></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8.png"/><Relationship Id="rId3" Type="http://schemas.openxmlformats.org/officeDocument/2006/relationships/image" Target="cid:E5B9B7BD-7493-41A8-9297-4A5438E061EF" TargetMode="External"/><Relationship Id="rId7" Type="http://schemas.openxmlformats.org/officeDocument/2006/relationships/image" Target="../media/image17.png"/><Relationship Id="rId12"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6.jpeg"/><Relationship Id="rId11" Type="http://schemas.openxmlformats.org/officeDocument/2006/relationships/image" Target="../media/image6.png"/><Relationship Id="rId5" Type="http://schemas.openxmlformats.org/officeDocument/2006/relationships/image" Target="../media/image3.jpeg"/><Relationship Id="rId10" Type="http://schemas.openxmlformats.org/officeDocument/2006/relationships/image" Target="../media/image5.png"/><Relationship Id="rId4" Type="http://schemas.openxmlformats.org/officeDocument/2006/relationships/image" Target="../media/image2.jpeg"/><Relationship Id="rId9" Type="http://schemas.openxmlformats.org/officeDocument/2006/relationships/image" Target="../media/image4.png"/><Relationship Id="rId14" Type="http://schemas.openxmlformats.org/officeDocument/2006/relationships/image" Target="../media/image1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 name="Rounded Rectangle 9">
            <a:extLst>
              <a:ext uri="{FF2B5EF4-FFF2-40B4-BE49-F238E27FC236}">
                <a16:creationId xmlns:a16="http://schemas.microsoft.com/office/drawing/2014/main" id="{F9D2A9C9-49AB-4DBB-B187-41E213F568DB}"/>
              </a:ext>
            </a:extLst>
          </p:cNvPr>
          <p:cNvSpPr/>
          <p:nvPr/>
        </p:nvSpPr>
        <p:spPr>
          <a:xfrm>
            <a:off x="35496" y="2561927"/>
            <a:ext cx="1530800" cy="4215379"/>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tx1"/>
                </a:solidFill>
                <a:latin typeface="Arial" panose="020B0604020202020204" pitchFamily="34" charset="0"/>
                <a:cs typeface="Arial" panose="020B0604020202020204" pitchFamily="34" charset="0"/>
              </a:rPr>
              <a:t>NPYC </a:t>
            </a:r>
          </a:p>
          <a:p>
            <a:pPr algn="ctr"/>
            <a:r>
              <a:rPr lang="en-GB" sz="1100" b="1" dirty="0">
                <a:solidFill>
                  <a:schemeClr val="tx1"/>
                </a:solidFill>
                <a:latin typeface="Arial" panose="020B0604020202020204" pitchFamily="34" charset="0"/>
                <a:cs typeface="Arial" panose="020B0604020202020204" pitchFamily="34" charset="0"/>
              </a:rPr>
              <a:t>in partnership</a:t>
            </a:r>
          </a:p>
          <a:p>
            <a:pPr algn="ctr"/>
            <a:r>
              <a:rPr lang="en-GB" sz="1100" b="1" dirty="0">
                <a:solidFill>
                  <a:schemeClr val="tx1"/>
                </a:solidFill>
                <a:latin typeface="Arial" panose="020B0604020202020204" pitchFamily="34" charset="0"/>
                <a:cs typeface="Arial" panose="020B0604020202020204" pitchFamily="34" charset="0"/>
              </a:rPr>
              <a:t> with</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The Hubb Community Kitchen </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And</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Marks and Spencer </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and </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Chef Jen’s Nutritious Meals</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Delivery between        </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5pm – 8pm</a:t>
            </a:r>
          </a:p>
          <a:p>
            <a:pPr algn="ctr"/>
            <a:endParaRPr lang="en-GB" sz="1200" b="1" dirty="0">
              <a:solidFill>
                <a:schemeClr val="tx1"/>
              </a:solidFill>
              <a:latin typeface="Arial" panose="020B0604020202020204" pitchFamily="34" charset="0"/>
              <a:cs typeface="Arial" panose="020B0604020202020204" pitchFamily="34" charset="0"/>
            </a:endParaRPr>
          </a:p>
        </p:txBody>
      </p:sp>
      <p:pic>
        <p:nvPicPr>
          <p:cNvPr id="22" name="E5B9B7BD-7493-41A8-9297-4A5438E061EF" descr="cid:E5B9B7BD-7493-41A8-9297-4A5438E061EF">
            <a:extLst>
              <a:ext uri="{FF2B5EF4-FFF2-40B4-BE49-F238E27FC236}">
                <a16:creationId xmlns:a16="http://schemas.microsoft.com/office/drawing/2014/main" id="{88F333BA-D343-4F65-BE3A-2781934D96FF}"/>
              </a:ext>
            </a:extLst>
          </p:cNvPr>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07504" y="120340"/>
            <a:ext cx="1458791" cy="1652476"/>
          </a:xfrm>
          <a:prstGeom prst="rect">
            <a:avLst/>
          </a:prstGeom>
          <a:noFill/>
          <a:ln>
            <a:noFill/>
          </a:ln>
        </p:spPr>
      </p:pic>
      <p:sp>
        <p:nvSpPr>
          <p:cNvPr id="28" name="Rounded Rectangle 9">
            <a:extLst>
              <a:ext uri="{FF2B5EF4-FFF2-40B4-BE49-F238E27FC236}">
                <a16:creationId xmlns:a16="http://schemas.microsoft.com/office/drawing/2014/main" id="{594A16E2-CE19-452A-BD46-729C623D8A98}"/>
              </a:ext>
            </a:extLst>
          </p:cNvPr>
          <p:cNvSpPr/>
          <p:nvPr/>
        </p:nvSpPr>
        <p:spPr>
          <a:xfrm>
            <a:off x="1619672" y="2564903"/>
            <a:ext cx="1404404" cy="421538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Crypt Club</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6pm – 9pm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Pick up from SA at 5.30pm</a:t>
            </a:r>
          </a:p>
          <a:p>
            <a:pPr algn="ctr"/>
            <a:r>
              <a:rPr lang="en-GB" sz="1100" b="1" dirty="0">
                <a:solidFill>
                  <a:schemeClr val="tx1"/>
                </a:solidFill>
                <a:latin typeface="Arial" panose="020B0604020202020204" pitchFamily="34" charset="0"/>
                <a:cs typeface="Arial" panose="020B0604020202020204" pitchFamily="34" charset="0"/>
              </a:rPr>
              <a:t>Drop off                        at home after</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15 Club Members</a:t>
            </a:r>
          </a:p>
          <a:p>
            <a:pPr algn="ctr"/>
            <a:endParaRPr lang="en-GB" sz="1200" b="1" dirty="0">
              <a:solidFill>
                <a:schemeClr val="tx1"/>
              </a:solidFill>
              <a:latin typeface="Arial" panose="020B0604020202020204" pitchFamily="34" charset="0"/>
              <a:cs typeface="Arial" panose="020B0604020202020204" pitchFamily="34" charset="0"/>
            </a:endParaRPr>
          </a:p>
          <a:p>
            <a:pPr algn="ctr"/>
            <a:endParaRPr lang="en-GB" sz="1200" b="1" dirty="0">
              <a:solidFill>
                <a:schemeClr val="tx1"/>
              </a:solidFill>
              <a:latin typeface="Arial" panose="020B0604020202020204" pitchFamily="34" charset="0"/>
              <a:cs typeface="Arial" panose="020B0604020202020204" pitchFamily="34" charset="0"/>
            </a:endParaRPr>
          </a:p>
          <a:p>
            <a:pPr algn="ctr"/>
            <a:r>
              <a:rPr lang="en-GB" sz="1400" b="1" dirty="0">
                <a:solidFill>
                  <a:schemeClr val="tx1"/>
                </a:solidFill>
                <a:latin typeface="Arial" panose="020B0604020202020204" pitchFamily="34" charset="0"/>
                <a:cs typeface="Arial" panose="020B0604020202020204" pitchFamily="34" charset="0"/>
              </a:rPr>
              <a:t>		</a:t>
            </a: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p:txBody>
      </p:sp>
      <p:sp>
        <p:nvSpPr>
          <p:cNvPr id="33" name="Rounded Rectangle 9">
            <a:extLst>
              <a:ext uri="{FF2B5EF4-FFF2-40B4-BE49-F238E27FC236}">
                <a16:creationId xmlns:a16="http://schemas.microsoft.com/office/drawing/2014/main" id="{A67E84DD-76AB-42F7-9039-B6A96265620D}"/>
              </a:ext>
            </a:extLst>
          </p:cNvPr>
          <p:cNvSpPr/>
          <p:nvPr/>
        </p:nvSpPr>
        <p:spPr>
          <a:xfrm>
            <a:off x="3113208" y="2561927"/>
            <a:ext cx="1530800" cy="422524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Dry Slope Skiing (Outdoors)</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Leaving SA at 3pm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Returning </a:t>
            </a:r>
            <a:r>
              <a:rPr lang="en-GB" sz="1100" b="1" dirty="0" err="1">
                <a:solidFill>
                  <a:schemeClr val="tx1"/>
                </a:solidFill>
                <a:latin typeface="Arial" panose="020B0604020202020204" pitchFamily="34" charset="0"/>
                <a:cs typeface="Arial" panose="020B0604020202020204" pitchFamily="34" charset="0"/>
              </a:rPr>
              <a:t>approx</a:t>
            </a:r>
            <a:r>
              <a:rPr lang="en-GB" sz="1100" b="1" dirty="0">
                <a:solidFill>
                  <a:schemeClr val="tx1"/>
                </a:solidFill>
                <a:latin typeface="Arial" panose="020B0604020202020204" pitchFamily="34" charset="0"/>
                <a:cs typeface="Arial" panose="020B0604020202020204" pitchFamily="34" charset="0"/>
              </a:rPr>
              <a:t> 9pm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12 Club Members</a:t>
            </a:r>
          </a:p>
          <a:p>
            <a:pPr algn="ctr"/>
            <a:endParaRPr lang="en-GB" sz="1400" b="1" dirty="0">
              <a:solidFill>
                <a:schemeClr val="tx1"/>
              </a:solidFill>
              <a:latin typeface="Arial" panose="020B0604020202020204" pitchFamily="34" charset="0"/>
              <a:cs typeface="Arial" panose="020B0604020202020204" pitchFamily="34" charset="0"/>
            </a:endParaRPr>
          </a:p>
          <a:p>
            <a:pPr algn="ctr"/>
            <a:r>
              <a:rPr lang="en-GB" sz="1400" b="1" dirty="0">
                <a:solidFill>
                  <a:schemeClr val="tx1"/>
                </a:solidFill>
                <a:latin typeface="Arial" panose="020B0604020202020204" pitchFamily="34" charset="0"/>
                <a:cs typeface="Arial" panose="020B0604020202020204" pitchFamily="34" charset="0"/>
              </a:rPr>
              <a:t>	    </a:t>
            </a:r>
            <a:r>
              <a:rPr lang="en-GB" sz="1100" b="1" dirty="0">
                <a:solidFill>
                  <a:schemeClr val="tx1"/>
                </a:solidFill>
                <a:latin typeface="Arial" panose="020B0604020202020204" pitchFamily="34" charset="0"/>
                <a:cs typeface="Arial" panose="020B0604020202020204" pitchFamily="34" charset="0"/>
              </a:rPr>
              <a:t>Cost £2</a:t>
            </a:r>
          </a:p>
          <a:p>
            <a:pPr algn="ctr"/>
            <a:r>
              <a:rPr lang="en-GB" sz="1400" b="1" dirty="0">
                <a:solidFill>
                  <a:schemeClr val="tx1"/>
                </a:solidFill>
                <a:latin typeface="Arial" panose="020B0604020202020204" pitchFamily="34" charset="0"/>
                <a:cs typeface="Arial" panose="020B0604020202020204" pitchFamily="34" charset="0"/>
              </a:rPr>
              <a:t>	</a:t>
            </a: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A13A6D3-489E-46F6-A940-704E2FDB4162}"/>
              </a:ext>
            </a:extLst>
          </p:cNvPr>
          <p:cNvSpPr txBox="1"/>
          <p:nvPr/>
        </p:nvSpPr>
        <p:spPr>
          <a:xfrm>
            <a:off x="2471192" y="77717"/>
            <a:ext cx="3829000" cy="2123658"/>
          </a:xfrm>
          <a:prstGeom prst="rect">
            <a:avLst/>
          </a:prstGeom>
          <a:noFill/>
        </p:spPr>
        <p:txBody>
          <a:bodyPr wrap="square" rtlCol="0">
            <a:spAutoFit/>
          </a:bodyPr>
          <a:lstStyle/>
          <a:p>
            <a:pPr algn="ctr"/>
            <a:r>
              <a:rPr lang="en-GB" sz="1600" b="1" dirty="0"/>
              <a:t>North Paddington Youth Club</a:t>
            </a:r>
          </a:p>
          <a:p>
            <a:pPr algn="ctr"/>
            <a:r>
              <a:rPr lang="en-GB" sz="1600" b="1" dirty="0"/>
              <a:t>April Easter Programme 2021 – Week 1</a:t>
            </a:r>
          </a:p>
          <a:p>
            <a:pPr algn="ctr"/>
            <a:r>
              <a:rPr lang="en-GB" sz="1400" b="1" dirty="0"/>
              <a:t>Trips are £2</a:t>
            </a:r>
          </a:p>
          <a:p>
            <a:pPr algn="ctr"/>
            <a:r>
              <a:rPr lang="en-GB" sz="1400" b="1" dirty="0"/>
              <a:t>All on site sessions are FREE</a:t>
            </a:r>
          </a:p>
          <a:p>
            <a:pPr algn="ctr"/>
            <a:r>
              <a:rPr lang="en-GB" sz="1400" b="1" dirty="0"/>
              <a:t>We will be providing food/drinks for each session</a:t>
            </a:r>
          </a:p>
          <a:p>
            <a:pPr algn="ctr"/>
            <a:endParaRPr lang="en-GB" sz="1400" b="1" dirty="0"/>
          </a:p>
          <a:p>
            <a:pPr algn="ctr"/>
            <a:endParaRPr lang="en-GB" sz="1400" b="1" dirty="0"/>
          </a:p>
          <a:p>
            <a:pPr algn="ctr"/>
            <a:r>
              <a:rPr lang="en-GB" sz="1400" b="1" dirty="0"/>
              <a:t>Kindly supported by Westminster City Council</a:t>
            </a:r>
          </a:p>
          <a:p>
            <a:pPr algn="ctr"/>
            <a:endParaRPr lang="en-GB" sz="1600" b="1" dirty="0"/>
          </a:p>
        </p:txBody>
      </p:sp>
      <p:sp>
        <p:nvSpPr>
          <p:cNvPr id="8" name="TextBox 7">
            <a:extLst>
              <a:ext uri="{FF2B5EF4-FFF2-40B4-BE49-F238E27FC236}">
                <a16:creationId xmlns:a16="http://schemas.microsoft.com/office/drawing/2014/main" id="{BE232471-9549-4229-AC66-492C4DAE48C4}"/>
              </a:ext>
            </a:extLst>
          </p:cNvPr>
          <p:cNvSpPr txBox="1"/>
          <p:nvPr/>
        </p:nvSpPr>
        <p:spPr>
          <a:xfrm>
            <a:off x="6622855" y="41298"/>
            <a:ext cx="2880320" cy="954107"/>
          </a:xfrm>
          <a:prstGeom prst="rect">
            <a:avLst/>
          </a:prstGeom>
          <a:noFill/>
        </p:spPr>
        <p:txBody>
          <a:bodyPr wrap="square" rtlCol="0">
            <a:spAutoFit/>
          </a:bodyPr>
          <a:lstStyle/>
          <a:p>
            <a:r>
              <a:rPr lang="en-GB" sz="1400" b="1" dirty="0"/>
              <a:t>Please contact Ronnie </a:t>
            </a:r>
          </a:p>
          <a:p>
            <a:r>
              <a:rPr lang="en-GB" sz="1400" b="1" dirty="0"/>
              <a:t>for further details on :</a:t>
            </a:r>
          </a:p>
          <a:p>
            <a:r>
              <a:rPr lang="en-GB" sz="1400" b="1" dirty="0"/>
              <a:t>07956 962907 or rrenney1@yahoo.co.uk</a:t>
            </a:r>
          </a:p>
        </p:txBody>
      </p:sp>
      <p:sp>
        <p:nvSpPr>
          <p:cNvPr id="9" name="TextBox 8">
            <a:extLst>
              <a:ext uri="{FF2B5EF4-FFF2-40B4-BE49-F238E27FC236}">
                <a16:creationId xmlns:a16="http://schemas.microsoft.com/office/drawing/2014/main" id="{0FE38915-0008-4F45-AEA1-686127FFC94C}"/>
              </a:ext>
            </a:extLst>
          </p:cNvPr>
          <p:cNvSpPr txBox="1"/>
          <p:nvPr/>
        </p:nvSpPr>
        <p:spPr>
          <a:xfrm>
            <a:off x="7380312" y="620688"/>
            <a:ext cx="288032" cy="369332"/>
          </a:xfrm>
          <a:prstGeom prst="rect">
            <a:avLst/>
          </a:prstGeom>
          <a:noFill/>
        </p:spPr>
        <p:txBody>
          <a:bodyPr wrap="square" rtlCol="0">
            <a:spAutoFit/>
          </a:bodyPr>
          <a:lstStyle/>
          <a:p>
            <a:endParaRPr lang="en-GB" dirty="0"/>
          </a:p>
        </p:txBody>
      </p:sp>
      <p:sp>
        <p:nvSpPr>
          <p:cNvPr id="13" name="Rounded Rectangle 9">
            <a:extLst>
              <a:ext uri="{FF2B5EF4-FFF2-40B4-BE49-F238E27FC236}">
                <a16:creationId xmlns:a16="http://schemas.microsoft.com/office/drawing/2014/main" id="{88E93835-156C-4981-BC97-B1F1BD844855}"/>
              </a:ext>
            </a:extLst>
          </p:cNvPr>
          <p:cNvSpPr/>
          <p:nvPr/>
        </p:nvSpPr>
        <p:spPr>
          <a:xfrm>
            <a:off x="4716016" y="2561927"/>
            <a:ext cx="1393584" cy="422524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Crypt Club</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6pm – 9pm</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Pick up from SA at 5.30pm</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Drop off                        at home after</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15 Club Members</a:t>
            </a:r>
          </a:p>
          <a:p>
            <a:pPr algn="ctr"/>
            <a:r>
              <a:rPr lang="en-GB" sz="1100" b="1" dirty="0">
                <a:solidFill>
                  <a:schemeClr val="tx1"/>
                </a:solidFill>
                <a:latin typeface="Arial" panose="020B0604020202020204" pitchFamily="34" charset="0"/>
                <a:cs typeface="Arial" panose="020B0604020202020204" pitchFamily="34" charset="0"/>
              </a:rPr>
              <a:t>		</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p:txBody>
      </p:sp>
      <p:graphicFrame>
        <p:nvGraphicFramePr>
          <p:cNvPr id="3" name="Table 3">
            <a:extLst>
              <a:ext uri="{FF2B5EF4-FFF2-40B4-BE49-F238E27FC236}">
                <a16:creationId xmlns:a16="http://schemas.microsoft.com/office/drawing/2014/main" id="{D05476C4-1EE4-4DB5-AA72-E1F66E972CA3}"/>
              </a:ext>
            </a:extLst>
          </p:cNvPr>
          <p:cNvGraphicFramePr>
            <a:graphicFrameLocks noGrp="1"/>
          </p:cNvGraphicFramePr>
          <p:nvPr>
            <p:extLst>
              <p:ext uri="{D42A27DB-BD31-4B8C-83A1-F6EECF244321}">
                <p14:modId xmlns:p14="http://schemas.microsoft.com/office/powerpoint/2010/main" val="3864346953"/>
              </p:ext>
            </p:extLst>
          </p:nvPr>
        </p:nvGraphicFramePr>
        <p:xfrm>
          <a:off x="35496" y="2057724"/>
          <a:ext cx="9043944" cy="457200"/>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4048725"/>
                    </a:ext>
                  </a:extLst>
                </a:gridCol>
                <a:gridCol w="1512168">
                  <a:extLst>
                    <a:ext uri="{9D8B030D-6E8A-4147-A177-3AD203B41FA5}">
                      <a16:colId xmlns:a16="http://schemas.microsoft.com/office/drawing/2014/main" val="3095846827"/>
                    </a:ext>
                  </a:extLst>
                </a:gridCol>
                <a:gridCol w="1656184">
                  <a:extLst>
                    <a:ext uri="{9D8B030D-6E8A-4147-A177-3AD203B41FA5}">
                      <a16:colId xmlns:a16="http://schemas.microsoft.com/office/drawing/2014/main" val="2848622695"/>
                    </a:ext>
                  </a:extLst>
                </a:gridCol>
                <a:gridCol w="1440160">
                  <a:extLst>
                    <a:ext uri="{9D8B030D-6E8A-4147-A177-3AD203B41FA5}">
                      <a16:colId xmlns:a16="http://schemas.microsoft.com/office/drawing/2014/main" val="1733334830"/>
                    </a:ext>
                  </a:extLst>
                </a:gridCol>
                <a:gridCol w="1440160">
                  <a:extLst>
                    <a:ext uri="{9D8B030D-6E8A-4147-A177-3AD203B41FA5}">
                      <a16:colId xmlns:a16="http://schemas.microsoft.com/office/drawing/2014/main" val="1363225653"/>
                    </a:ext>
                  </a:extLst>
                </a:gridCol>
                <a:gridCol w="1483104">
                  <a:extLst>
                    <a:ext uri="{9D8B030D-6E8A-4147-A177-3AD203B41FA5}">
                      <a16:colId xmlns:a16="http://schemas.microsoft.com/office/drawing/2014/main" val="1757541543"/>
                    </a:ext>
                  </a:extLst>
                </a:gridCol>
              </a:tblGrid>
              <a:tr h="444947">
                <a:tc>
                  <a:txBody>
                    <a:bodyPr/>
                    <a:lstStyle/>
                    <a:p>
                      <a:pPr algn="ctr"/>
                      <a:r>
                        <a:rPr lang="en-GB" sz="1200" dirty="0">
                          <a:ln>
                            <a:noFill/>
                          </a:ln>
                          <a:latin typeface="Arial" panose="020B0604020202020204" pitchFamily="34" charset="0"/>
                          <a:cs typeface="Arial" panose="020B0604020202020204" pitchFamily="34" charset="0"/>
                        </a:rPr>
                        <a:t>Tuesday              6th April</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ln>
                            <a:noFill/>
                          </a:ln>
                          <a:latin typeface="Arial" panose="020B0604020202020204" pitchFamily="34" charset="0"/>
                          <a:cs typeface="Arial" panose="020B0604020202020204" pitchFamily="34" charset="0"/>
                        </a:rPr>
                        <a:t>Wednesday            </a:t>
                      </a:r>
                      <a:r>
                        <a:rPr lang="en-GB" sz="1200" dirty="0">
                          <a:ln>
                            <a:noFill/>
                          </a:ln>
                          <a:latin typeface="Arial" panose="020B0604020202020204" pitchFamily="34" charset="0"/>
                          <a:cs typeface="Arial" panose="020B0604020202020204" pitchFamily="34" charset="0"/>
                        </a:rPr>
                        <a:t> 7</a:t>
                      </a:r>
                      <a:r>
                        <a:rPr lang="en-GB" sz="1200" baseline="30000" dirty="0">
                          <a:ln>
                            <a:noFill/>
                          </a:ln>
                          <a:latin typeface="Arial" panose="020B0604020202020204" pitchFamily="34" charset="0"/>
                          <a:cs typeface="Arial" panose="020B0604020202020204" pitchFamily="34" charset="0"/>
                        </a:rPr>
                        <a:t>th</a:t>
                      </a:r>
                      <a:r>
                        <a:rPr lang="en-GB" sz="1200" dirty="0">
                          <a:ln>
                            <a:noFill/>
                          </a:ln>
                          <a:latin typeface="Arial" panose="020B0604020202020204" pitchFamily="34" charset="0"/>
                          <a:cs typeface="Arial" panose="020B0604020202020204" pitchFamily="34" charset="0"/>
                        </a:rPr>
                        <a:t>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GB" sz="1200" dirty="0">
                          <a:ln>
                            <a:noFill/>
                          </a:ln>
                          <a:latin typeface="Arial" panose="020B0604020202020204" pitchFamily="34" charset="0"/>
                          <a:cs typeface="Arial" panose="020B0604020202020204" pitchFamily="34" charset="0"/>
                        </a:rPr>
                        <a:t>Thursday                       8</a:t>
                      </a:r>
                      <a:r>
                        <a:rPr lang="en-GB" sz="1200" baseline="30000" dirty="0">
                          <a:ln>
                            <a:noFill/>
                          </a:ln>
                          <a:latin typeface="Arial" panose="020B0604020202020204" pitchFamily="34" charset="0"/>
                          <a:cs typeface="Arial" panose="020B0604020202020204" pitchFamily="34" charset="0"/>
                        </a:rPr>
                        <a:t>th</a:t>
                      </a:r>
                      <a:r>
                        <a:rPr lang="en-GB" sz="1200" dirty="0">
                          <a:ln>
                            <a:noFill/>
                          </a:ln>
                          <a:latin typeface="Arial" panose="020B0604020202020204" pitchFamily="34" charset="0"/>
                          <a:cs typeface="Arial" panose="020B0604020202020204" pitchFamily="34" charset="0"/>
                        </a:rPr>
                        <a:t>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GB" sz="1200" dirty="0">
                          <a:ln>
                            <a:noFill/>
                          </a:ln>
                          <a:latin typeface="Arial" panose="020B0604020202020204" pitchFamily="34" charset="0"/>
                          <a:cs typeface="Arial" panose="020B0604020202020204" pitchFamily="34" charset="0"/>
                        </a:rPr>
                        <a:t>Friday                  9</a:t>
                      </a:r>
                      <a:r>
                        <a:rPr lang="en-GB" sz="1200" baseline="30000" dirty="0">
                          <a:ln>
                            <a:noFill/>
                          </a:ln>
                          <a:latin typeface="Arial" panose="020B0604020202020204" pitchFamily="34" charset="0"/>
                          <a:cs typeface="Arial" panose="020B0604020202020204" pitchFamily="34" charset="0"/>
                        </a:rPr>
                        <a:t>th</a:t>
                      </a:r>
                      <a:r>
                        <a:rPr lang="en-GB" sz="1200" dirty="0">
                          <a:ln>
                            <a:noFill/>
                          </a:ln>
                          <a:latin typeface="Arial" panose="020B0604020202020204" pitchFamily="34" charset="0"/>
                          <a:cs typeface="Arial" panose="020B0604020202020204" pitchFamily="34" charset="0"/>
                        </a:rPr>
                        <a:t>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GB" sz="1200" dirty="0">
                          <a:ln>
                            <a:noFill/>
                          </a:ln>
                          <a:latin typeface="Arial" panose="020B0604020202020204" pitchFamily="34" charset="0"/>
                          <a:cs typeface="Arial" panose="020B0604020202020204" pitchFamily="34" charset="0"/>
                        </a:rPr>
                        <a:t>Saturday         10</a:t>
                      </a:r>
                      <a:r>
                        <a:rPr lang="en-GB" sz="1200" baseline="30000" dirty="0">
                          <a:ln>
                            <a:noFill/>
                          </a:ln>
                          <a:latin typeface="Arial" panose="020B0604020202020204" pitchFamily="34" charset="0"/>
                          <a:cs typeface="Arial" panose="020B0604020202020204" pitchFamily="34" charset="0"/>
                        </a:rPr>
                        <a:t>th</a:t>
                      </a:r>
                      <a:r>
                        <a:rPr lang="en-GB" sz="1200" dirty="0">
                          <a:ln>
                            <a:noFill/>
                          </a:ln>
                          <a:latin typeface="Arial" panose="020B0604020202020204" pitchFamily="34" charset="0"/>
                          <a:cs typeface="Arial" panose="020B0604020202020204" pitchFamily="34" charset="0"/>
                        </a:rPr>
                        <a:t>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GB" sz="1200" dirty="0">
                          <a:ln>
                            <a:noFill/>
                          </a:ln>
                          <a:latin typeface="Arial" panose="020B0604020202020204" pitchFamily="34" charset="0"/>
                          <a:cs typeface="Arial" panose="020B0604020202020204" pitchFamily="34" charset="0"/>
                        </a:rPr>
                        <a:t>Sunday           11th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214050894"/>
                  </a:ext>
                </a:extLst>
              </a:tr>
            </a:tbl>
          </a:graphicData>
        </a:graphic>
      </p:graphicFrame>
      <p:pic>
        <p:nvPicPr>
          <p:cNvPr id="12" name="Picture 11">
            <a:extLst>
              <a:ext uri="{FF2B5EF4-FFF2-40B4-BE49-F238E27FC236}">
                <a16:creationId xmlns:a16="http://schemas.microsoft.com/office/drawing/2014/main" id="{04D09BBF-95AC-4F56-AC54-89914BDD06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0050" y="1150952"/>
            <a:ext cx="625609" cy="740366"/>
          </a:xfrm>
          <a:prstGeom prst="rect">
            <a:avLst/>
          </a:prstGeom>
        </p:spPr>
      </p:pic>
      <p:pic>
        <p:nvPicPr>
          <p:cNvPr id="14" name="Picture 13">
            <a:extLst>
              <a:ext uri="{FF2B5EF4-FFF2-40B4-BE49-F238E27FC236}">
                <a16:creationId xmlns:a16="http://schemas.microsoft.com/office/drawing/2014/main" id="{2442F861-C127-4292-98FD-9DB11E4644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5428" y="260318"/>
            <a:ext cx="625609" cy="1440490"/>
          </a:xfrm>
          <a:prstGeom prst="rect">
            <a:avLst/>
          </a:prstGeom>
        </p:spPr>
      </p:pic>
      <p:sp>
        <p:nvSpPr>
          <p:cNvPr id="15" name="Rounded Rectangle 9">
            <a:extLst>
              <a:ext uri="{FF2B5EF4-FFF2-40B4-BE49-F238E27FC236}">
                <a16:creationId xmlns:a16="http://schemas.microsoft.com/office/drawing/2014/main" id="{C3B0A3C4-5236-47B3-9446-067429E06628}"/>
              </a:ext>
            </a:extLst>
          </p:cNvPr>
          <p:cNvSpPr/>
          <p:nvPr/>
        </p:nvSpPr>
        <p:spPr>
          <a:xfrm>
            <a:off x="7642912" y="2564904"/>
            <a:ext cx="1393584" cy="422524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Go Karting (Outdoors)</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Pick up from SA at 4pm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Returning   </a:t>
            </a:r>
            <a:r>
              <a:rPr lang="en-GB" sz="1100" b="1" dirty="0" err="1">
                <a:solidFill>
                  <a:schemeClr val="tx1"/>
                </a:solidFill>
                <a:latin typeface="Arial" panose="020B0604020202020204" pitchFamily="34" charset="0"/>
                <a:cs typeface="Arial" panose="020B0604020202020204" pitchFamily="34" charset="0"/>
              </a:rPr>
              <a:t>Approx</a:t>
            </a:r>
            <a:r>
              <a:rPr lang="en-GB" sz="1100" b="1" dirty="0">
                <a:solidFill>
                  <a:schemeClr val="tx1"/>
                </a:solidFill>
                <a:latin typeface="Arial" panose="020B0604020202020204" pitchFamily="34" charset="0"/>
                <a:cs typeface="Arial" panose="020B0604020202020204" pitchFamily="34" charset="0"/>
              </a:rPr>
              <a:t> 9pm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12 Club Members</a:t>
            </a:r>
          </a:p>
          <a:p>
            <a:pPr algn="ctr"/>
            <a:r>
              <a:rPr lang="en-GB" sz="1100" b="1" dirty="0">
                <a:solidFill>
                  <a:schemeClr val="tx1"/>
                </a:solidFill>
                <a:latin typeface="Arial" panose="020B0604020202020204" pitchFamily="34" charset="0"/>
                <a:cs typeface="Arial" panose="020B0604020202020204" pitchFamily="34" charset="0"/>
              </a:rPr>
              <a:t>		</a:t>
            </a:r>
          </a:p>
          <a:p>
            <a:pPr algn="ctr"/>
            <a:r>
              <a:rPr lang="en-GB" sz="1100" b="1" dirty="0">
                <a:solidFill>
                  <a:schemeClr val="tx1"/>
                </a:solidFill>
                <a:latin typeface="Arial" panose="020B0604020202020204" pitchFamily="34" charset="0"/>
                <a:cs typeface="Arial" panose="020B0604020202020204" pitchFamily="34" charset="0"/>
              </a:rPr>
              <a:t>Cost £2</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p:txBody>
      </p:sp>
      <p:sp>
        <p:nvSpPr>
          <p:cNvPr id="19" name="Rounded Rectangle 9">
            <a:extLst>
              <a:ext uri="{FF2B5EF4-FFF2-40B4-BE49-F238E27FC236}">
                <a16:creationId xmlns:a16="http://schemas.microsoft.com/office/drawing/2014/main" id="{5C160002-33EB-47FD-9D93-B407F3D93ADA}"/>
              </a:ext>
            </a:extLst>
          </p:cNvPr>
          <p:cNvSpPr/>
          <p:nvPr/>
        </p:nvSpPr>
        <p:spPr>
          <a:xfrm>
            <a:off x="6202752" y="2564904"/>
            <a:ext cx="1393584" cy="422524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Crypt Club</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6pm – 9pm</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Pick up from SA at 5.30pm</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Drop off                        at home after</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15 Club Members</a:t>
            </a:r>
          </a:p>
          <a:p>
            <a:pPr algn="ctr"/>
            <a:r>
              <a:rPr lang="en-GB" sz="1100" b="1" dirty="0">
                <a:solidFill>
                  <a:schemeClr val="tx1"/>
                </a:solidFill>
                <a:latin typeface="Arial" panose="020B0604020202020204" pitchFamily="34" charset="0"/>
                <a:cs typeface="Arial" panose="020B0604020202020204" pitchFamily="34" charset="0"/>
              </a:rPr>
              <a:t>		</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p:txBody>
      </p:sp>
      <p:pic>
        <p:nvPicPr>
          <p:cNvPr id="20" name="Picture 19" descr="See the source image">
            <a:extLst>
              <a:ext uri="{FF2B5EF4-FFF2-40B4-BE49-F238E27FC236}">
                <a16:creationId xmlns:a16="http://schemas.microsoft.com/office/drawing/2014/main" id="{EAD15FD0-6663-443C-9D1E-2836BB42412E}"/>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504" y="6453336"/>
            <a:ext cx="247898" cy="288032"/>
          </a:xfrm>
          <a:prstGeom prst="rect">
            <a:avLst/>
          </a:prstGeom>
          <a:noFill/>
          <a:ln>
            <a:noFill/>
          </a:ln>
        </p:spPr>
      </p:pic>
      <p:pic>
        <p:nvPicPr>
          <p:cNvPr id="21" name="Picture 20" descr="See the source image">
            <a:extLst>
              <a:ext uri="{FF2B5EF4-FFF2-40B4-BE49-F238E27FC236}">
                <a16:creationId xmlns:a16="http://schemas.microsoft.com/office/drawing/2014/main" id="{58F8E6EE-ED61-4F80-AB32-621153D80C02}"/>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1978" y="6453336"/>
            <a:ext cx="273330" cy="288032"/>
          </a:xfrm>
          <a:prstGeom prst="rect">
            <a:avLst/>
          </a:prstGeom>
          <a:noFill/>
          <a:ln>
            <a:noFill/>
          </a:ln>
        </p:spPr>
      </p:pic>
      <p:pic>
        <p:nvPicPr>
          <p:cNvPr id="23" name="Picture 22" descr="See the source image">
            <a:extLst>
              <a:ext uri="{FF2B5EF4-FFF2-40B4-BE49-F238E27FC236}">
                <a16:creationId xmlns:a16="http://schemas.microsoft.com/office/drawing/2014/main" id="{1A612893-6A26-4A00-8072-1747E2A9355C}"/>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3568" y="6449268"/>
            <a:ext cx="292100" cy="292100"/>
          </a:xfrm>
          <a:prstGeom prst="rect">
            <a:avLst/>
          </a:prstGeom>
          <a:noFill/>
          <a:ln>
            <a:noFill/>
          </a:ln>
        </p:spPr>
      </p:pic>
      <p:pic>
        <p:nvPicPr>
          <p:cNvPr id="24" name="Picture 23" descr="See the source image">
            <a:extLst>
              <a:ext uri="{FF2B5EF4-FFF2-40B4-BE49-F238E27FC236}">
                <a16:creationId xmlns:a16="http://schemas.microsoft.com/office/drawing/2014/main" id="{9D3D9AA6-AA4A-40B7-BBAB-6A392E820CE1}"/>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130" y="6406333"/>
            <a:ext cx="467510" cy="335035"/>
          </a:xfrm>
          <a:prstGeom prst="rect">
            <a:avLst/>
          </a:prstGeom>
          <a:noFill/>
          <a:ln>
            <a:noFill/>
          </a:ln>
        </p:spPr>
      </p:pic>
      <p:pic>
        <p:nvPicPr>
          <p:cNvPr id="25" name="Picture 24" descr="See the source image">
            <a:extLst>
              <a:ext uri="{FF2B5EF4-FFF2-40B4-BE49-F238E27FC236}">
                <a16:creationId xmlns:a16="http://schemas.microsoft.com/office/drawing/2014/main" id="{CAB4C936-6B98-4474-9F53-AC81F204F52C}"/>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87624" y="6442918"/>
            <a:ext cx="298450" cy="298450"/>
          </a:xfrm>
          <a:prstGeom prst="rect">
            <a:avLst/>
          </a:prstGeom>
          <a:noFill/>
          <a:ln>
            <a:noFill/>
          </a:ln>
        </p:spPr>
      </p:pic>
      <p:pic>
        <p:nvPicPr>
          <p:cNvPr id="31" name="Picture 30" descr="See the source image">
            <a:extLst>
              <a:ext uri="{FF2B5EF4-FFF2-40B4-BE49-F238E27FC236}">
                <a16:creationId xmlns:a16="http://schemas.microsoft.com/office/drawing/2014/main" id="{C47CD7D4-27B7-4549-A305-1FF13B6B94BD}"/>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57210" y="6021288"/>
            <a:ext cx="732654" cy="711448"/>
          </a:xfrm>
          <a:prstGeom prst="rect">
            <a:avLst/>
          </a:prstGeom>
          <a:noFill/>
          <a:ln>
            <a:noFill/>
          </a:ln>
        </p:spPr>
      </p:pic>
      <p:pic>
        <p:nvPicPr>
          <p:cNvPr id="38" name="Picture 37" descr="See the source image">
            <a:extLst>
              <a:ext uri="{FF2B5EF4-FFF2-40B4-BE49-F238E27FC236}">
                <a16:creationId xmlns:a16="http://schemas.microsoft.com/office/drawing/2014/main" id="{35969039-D204-4998-8228-E9F0383BB256}"/>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851920" y="6021288"/>
            <a:ext cx="732654" cy="711448"/>
          </a:xfrm>
          <a:prstGeom prst="rect">
            <a:avLst/>
          </a:prstGeom>
          <a:noFill/>
          <a:ln>
            <a:noFill/>
          </a:ln>
        </p:spPr>
      </p:pic>
      <p:pic>
        <p:nvPicPr>
          <p:cNvPr id="39" name="Picture 38" descr="See the source image">
            <a:extLst>
              <a:ext uri="{FF2B5EF4-FFF2-40B4-BE49-F238E27FC236}">
                <a16:creationId xmlns:a16="http://schemas.microsoft.com/office/drawing/2014/main" id="{AE2023CF-AFE2-4C2C-8715-E4DA8C1D820D}"/>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748014" y="6156672"/>
            <a:ext cx="590704" cy="576064"/>
          </a:xfrm>
          <a:prstGeom prst="rect">
            <a:avLst/>
          </a:prstGeom>
          <a:noFill/>
          <a:ln>
            <a:noFill/>
          </a:ln>
        </p:spPr>
      </p:pic>
      <p:pic>
        <p:nvPicPr>
          <p:cNvPr id="40" name="Picture 39" descr="See the source image">
            <a:extLst>
              <a:ext uri="{FF2B5EF4-FFF2-40B4-BE49-F238E27FC236}">
                <a16:creationId xmlns:a16="http://schemas.microsoft.com/office/drawing/2014/main" id="{50FF2363-D7DE-455F-8AA9-54B233D1D9ED}"/>
              </a:ext>
            </a:extLst>
          </p:cNvPr>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148064" y="5517232"/>
            <a:ext cx="495424" cy="576064"/>
          </a:xfrm>
          <a:prstGeom prst="rect">
            <a:avLst/>
          </a:prstGeom>
          <a:noFill/>
          <a:ln>
            <a:noFill/>
          </a:ln>
        </p:spPr>
      </p:pic>
      <p:pic>
        <p:nvPicPr>
          <p:cNvPr id="42" name="Picture 41" descr="See the source image">
            <a:extLst>
              <a:ext uri="{FF2B5EF4-FFF2-40B4-BE49-F238E27FC236}">
                <a16:creationId xmlns:a16="http://schemas.microsoft.com/office/drawing/2014/main" id="{1E6BA8D4-EDBE-4CCB-AF37-38432F123E38}"/>
              </a:ext>
            </a:extLst>
          </p:cNvPr>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351514" y="6093296"/>
            <a:ext cx="732654" cy="658118"/>
          </a:xfrm>
          <a:prstGeom prst="rect">
            <a:avLst/>
          </a:prstGeom>
          <a:noFill/>
          <a:ln>
            <a:noFill/>
          </a:ln>
        </p:spPr>
      </p:pic>
      <p:pic>
        <p:nvPicPr>
          <p:cNvPr id="43" name="Picture 42" descr="See the source image">
            <a:extLst>
              <a:ext uri="{FF2B5EF4-FFF2-40B4-BE49-F238E27FC236}">
                <a16:creationId xmlns:a16="http://schemas.microsoft.com/office/drawing/2014/main" id="{E4FA5DBD-98AF-499A-83B3-95237A01F8E6}"/>
              </a:ext>
            </a:extLst>
          </p:cNvPr>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310050" y="6102052"/>
            <a:ext cx="1142270" cy="639316"/>
          </a:xfrm>
          <a:prstGeom prst="rect">
            <a:avLst/>
          </a:prstGeom>
          <a:noFill/>
          <a:ln>
            <a:noFill/>
          </a:ln>
        </p:spPr>
      </p:pic>
      <p:pic>
        <p:nvPicPr>
          <p:cNvPr id="44" name="Picture 43" descr="See the source image">
            <a:extLst>
              <a:ext uri="{FF2B5EF4-FFF2-40B4-BE49-F238E27FC236}">
                <a16:creationId xmlns:a16="http://schemas.microsoft.com/office/drawing/2014/main" id="{9018815F-640F-4FA6-9EAD-E82FD9B40743}"/>
              </a:ext>
            </a:extLst>
          </p:cNvPr>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H="1">
            <a:off x="6622854" y="5419710"/>
            <a:ext cx="613441" cy="601578"/>
          </a:xfrm>
          <a:prstGeom prst="rect">
            <a:avLst/>
          </a:prstGeom>
          <a:noFill/>
          <a:ln>
            <a:noFill/>
          </a:ln>
        </p:spPr>
      </p:pic>
      <p:pic>
        <p:nvPicPr>
          <p:cNvPr id="46" name="Picture 45" descr="See the source image">
            <a:extLst>
              <a:ext uri="{FF2B5EF4-FFF2-40B4-BE49-F238E27FC236}">
                <a16:creationId xmlns:a16="http://schemas.microsoft.com/office/drawing/2014/main" id="{D5793027-AC3F-4B26-9C88-2B1F1CAAC938}"/>
              </a:ext>
            </a:extLst>
          </p:cNvPr>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668344" y="5877272"/>
            <a:ext cx="1332862" cy="874142"/>
          </a:xfrm>
          <a:prstGeom prst="rect">
            <a:avLst/>
          </a:prstGeom>
          <a:noFill/>
          <a:ln>
            <a:noFill/>
          </a:ln>
        </p:spPr>
      </p:pic>
      <p:pic>
        <p:nvPicPr>
          <p:cNvPr id="32" name="Picture 31" descr="See the source image">
            <a:extLst>
              <a:ext uri="{FF2B5EF4-FFF2-40B4-BE49-F238E27FC236}">
                <a16:creationId xmlns:a16="http://schemas.microsoft.com/office/drawing/2014/main" id="{536CB259-B002-46F6-8E9F-383982705B50}"/>
              </a:ext>
            </a:extLst>
          </p:cNvPr>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55170" y="6083250"/>
            <a:ext cx="732654" cy="658118"/>
          </a:xfrm>
          <a:prstGeom prst="rect">
            <a:avLst/>
          </a:prstGeom>
          <a:noFill/>
          <a:ln>
            <a:noFill/>
          </a:ln>
        </p:spPr>
      </p:pic>
      <p:pic>
        <p:nvPicPr>
          <p:cNvPr id="34" name="Picture 33" descr="See the source image">
            <a:extLst>
              <a:ext uri="{FF2B5EF4-FFF2-40B4-BE49-F238E27FC236}">
                <a16:creationId xmlns:a16="http://schemas.microsoft.com/office/drawing/2014/main" id="{F44F62BB-D2C1-4C66-AED8-465264CBC64C}"/>
              </a:ext>
            </a:extLst>
          </p:cNvPr>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H="1">
            <a:off x="2123728" y="5373216"/>
            <a:ext cx="613441" cy="601578"/>
          </a:xfrm>
          <a:prstGeom prst="rect">
            <a:avLst/>
          </a:prstGeom>
          <a:noFill/>
          <a:ln>
            <a:noFill/>
          </a:ln>
        </p:spPr>
      </p:pic>
      <p:pic>
        <p:nvPicPr>
          <p:cNvPr id="35" name="Picture 34" descr="See the source image">
            <a:extLst>
              <a:ext uri="{FF2B5EF4-FFF2-40B4-BE49-F238E27FC236}">
                <a16:creationId xmlns:a16="http://schemas.microsoft.com/office/drawing/2014/main" id="{F4BBFCF5-DE38-42B1-A9A3-4763C43837C6}"/>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677040" y="6093296"/>
            <a:ext cx="590704" cy="576064"/>
          </a:xfrm>
          <a:prstGeom prst="rect">
            <a:avLst/>
          </a:prstGeom>
          <a:noFill/>
          <a:ln>
            <a:noFill/>
          </a:ln>
        </p:spPr>
      </p:pic>
    </p:spTree>
    <p:extLst>
      <p:ext uri="{BB962C8B-B14F-4D97-AF65-F5344CB8AC3E}">
        <p14:creationId xmlns:p14="http://schemas.microsoft.com/office/powerpoint/2010/main" val="2867550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ounded Rectangle 9">
            <a:extLst>
              <a:ext uri="{FF2B5EF4-FFF2-40B4-BE49-F238E27FC236}">
                <a16:creationId xmlns:a16="http://schemas.microsoft.com/office/drawing/2014/main" id="{F9D2A9C9-49AB-4DBB-B187-41E213F568DB}"/>
              </a:ext>
            </a:extLst>
          </p:cNvPr>
          <p:cNvSpPr/>
          <p:nvPr/>
        </p:nvSpPr>
        <p:spPr>
          <a:xfrm>
            <a:off x="35496" y="2561927"/>
            <a:ext cx="1530800" cy="4215379"/>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tx1"/>
                </a:solidFill>
                <a:latin typeface="Arial" panose="020B0604020202020204" pitchFamily="34" charset="0"/>
                <a:cs typeface="Arial" panose="020B0604020202020204" pitchFamily="34" charset="0"/>
              </a:rPr>
              <a:t>NPYC </a:t>
            </a:r>
          </a:p>
          <a:p>
            <a:pPr algn="ctr"/>
            <a:r>
              <a:rPr lang="en-GB" sz="1100" b="1" dirty="0">
                <a:solidFill>
                  <a:schemeClr val="tx1"/>
                </a:solidFill>
                <a:latin typeface="Arial" panose="020B0604020202020204" pitchFamily="34" charset="0"/>
                <a:cs typeface="Arial" panose="020B0604020202020204" pitchFamily="34" charset="0"/>
              </a:rPr>
              <a:t>in partnership</a:t>
            </a:r>
          </a:p>
          <a:p>
            <a:pPr algn="ctr"/>
            <a:r>
              <a:rPr lang="en-GB" sz="1100" b="1" dirty="0">
                <a:solidFill>
                  <a:schemeClr val="tx1"/>
                </a:solidFill>
                <a:latin typeface="Arial" panose="020B0604020202020204" pitchFamily="34" charset="0"/>
                <a:cs typeface="Arial" panose="020B0604020202020204" pitchFamily="34" charset="0"/>
              </a:rPr>
              <a:t> with</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The Hubb Community Kitchen </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And</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Marks &amp; </a:t>
            </a:r>
            <a:r>
              <a:rPr lang="en-GB" sz="1100" b="1" dirty="0" err="1">
                <a:solidFill>
                  <a:schemeClr val="tx1"/>
                </a:solidFill>
                <a:latin typeface="Arial" panose="020B0604020202020204" pitchFamily="34" charset="0"/>
                <a:cs typeface="Arial" panose="020B0604020202020204" pitchFamily="34" charset="0"/>
              </a:rPr>
              <a:t>Spencers</a:t>
            </a:r>
            <a:r>
              <a:rPr lang="en-GB" sz="1100" b="1" dirty="0">
                <a:solidFill>
                  <a:schemeClr val="tx1"/>
                </a:solidFill>
                <a:latin typeface="Arial" panose="020B0604020202020204" pitchFamily="34" charset="0"/>
                <a:cs typeface="Arial" panose="020B0604020202020204" pitchFamily="34" charset="0"/>
              </a:rPr>
              <a:t> </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and </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Chef Jen’s Nutritious Meals</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Delivery between        </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5pm – 8pm</a:t>
            </a:r>
          </a:p>
          <a:p>
            <a:pPr algn="ctr"/>
            <a:endParaRPr lang="en-GB" sz="1200" b="1" dirty="0">
              <a:solidFill>
                <a:schemeClr val="tx1"/>
              </a:solidFill>
              <a:latin typeface="Arial" panose="020B0604020202020204" pitchFamily="34" charset="0"/>
              <a:cs typeface="Arial" panose="020B0604020202020204" pitchFamily="34" charset="0"/>
            </a:endParaRPr>
          </a:p>
        </p:txBody>
      </p:sp>
      <p:pic>
        <p:nvPicPr>
          <p:cNvPr id="22" name="E5B9B7BD-7493-41A8-9297-4A5438E061EF" descr="cid:E5B9B7BD-7493-41A8-9297-4A5438E061EF">
            <a:extLst>
              <a:ext uri="{FF2B5EF4-FFF2-40B4-BE49-F238E27FC236}">
                <a16:creationId xmlns:a16="http://schemas.microsoft.com/office/drawing/2014/main" id="{88F333BA-D343-4F65-BE3A-2781934D96FF}"/>
              </a:ext>
            </a:extLst>
          </p:cNvPr>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07504" y="120340"/>
            <a:ext cx="1458791" cy="1652476"/>
          </a:xfrm>
          <a:prstGeom prst="rect">
            <a:avLst/>
          </a:prstGeom>
          <a:noFill/>
          <a:ln>
            <a:noFill/>
          </a:ln>
        </p:spPr>
      </p:pic>
      <p:sp>
        <p:nvSpPr>
          <p:cNvPr id="28" name="Rounded Rectangle 9">
            <a:extLst>
              <a:ext uri="{FF2B5EF4-FFF2-40B4-BE49-F238E27FC236}">
                <a16:creationId xmlns:a16="http://schemas.microsoft.com/office/drawing/2014/main" id="{594A16E2-CE19-452A-BD46-729C623D8A98}"/>
              </a:ext>
            </a:extLst>
          </p:cNvPr>
          <p:cNvSpPr/>
          <p:nvPr/>
        </p:nvSpPr>
        <p:spPr>
          <a:xfrm>
            <a:off x="1619672" y="2564903"/>
            <a:ext cx="1404404" cy="421538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2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WA</a:t>
            </a:r>
          </a:p>
          <a:p>
            <a:pPr algn="ctr"/>
            <a:r>
              <a:rPr lang="en-GB" sz="1100" b="1" dirty="0">
                <a:solidFill>
                  <a:schemeClr val="tx1"/>
                </a:solidFill>
                <a:latin typeface="Arial" panose="020B0604020202020204" pitchFamily="34" charset="0"/>
                <a:cs typeface="Arial" panose="020B0604020202020204" pitchFamily="34" charset="0"/>
              </a:rPr>
              <a:t>Basketball Session</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8pm – 10pm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Pick up from SA at 7.30pm</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Drop off                        at home after</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15 Club Members</a:t>
            </a:r>
          </a:p>
          <a:p>
            <a:pPr algn="ctr"/>
            <a:endParaRPr lang="en-GB" sz="1200" b="1" dirty="0">
              <a:solidFill>
                <a:schemeClr val="tx1"/>
              </a:solidFill>
              <a:latin typeface="Arial" panose="020B0604020202020204" pitchFamily="34" charset="0"/>
              <a:cs typeface="Arial" panose="020B0604020202020204" pitchFamily="34" charset="0"/>
            </a:endParaRPr>
          </a:p>
          <a:p>
            <a:pPr algn="ctr"/>
            <a:endParaRPr lang="en-GB" sz="1200" b="1" dirty="0">
              <a:solidFill>
                <a:schemeClr val="tx1"/>
              </a:solidFill>
              <a:latin typeface="Arial" panose="020B0604020202020204" pitchFamily="34" charset="0"/>
              <a:cs typeface="Arial" panose="020B0604020202020204" pitchFamily="34" charset="0"/>
            </a:endParaRPr>
          </a:p>
          <a:p>
            <a:pPr algn="ctr"/>
            <a:r>
              <a:rPr lang="en-GB" sz="1400" b="1" dirty="0">
                <a:solidFill>
                  <a:schemeClr val="tx1"/>
                </a:solidFill>
                <a:latin typeface="Arial" panose="020B0604020202020204" pitchFamily="34" charset="0"/>
                <a:cs typeface="Arial" panose="020B0604020202020204" pitchFamily="34" charset="0"/>
              </a:rPr>
              <a:t>		</a:t>
            </a: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p:txBody>
      </p:sp>
      <p:sp>
        <p:nvSpPr>
          <p:cNvPr id="33" name="Rounded Rectangle 9">
            <a:extLst>
              <a:ext uri="{FF2B5EF4-FFF2-40B4-BE49-F238E27FC236}">
                <a16:creationId xmlns:a16="http://schemas.microsoft.com/office/drawing/2014/main" id="{A67E84DD-76AB-42F7-9039-B6A96265620D}"/>
              </a:ext>
            </a:extLst>
          </p:cNvPr>
          <p:cNvSpPr/>
          <p:nvPr/>
        </p:nvSpPr>
        <p:spPr>
          <a:xfrm>
            <a:off x="3113208" y="2561927"/>
            <a:ext cx="1530800" cy="422524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Thorpe Park</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Leaving SA at 10am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Returning </a:t>
            </a:r>
            <a:r>
              <a:rPr lang="en-GB" sz="1100" b="1" dirty="0" err="1">
                <a:solidFill>
                  <a:schemeClr val="tx1"/>
                </a:solidFill>
                <a:latin typeface="Arial" panose="020B0604020202020204" pitchFamily="34" charset="0"/>
                <a:cs typeface="Arial" panose="020B0604020202020204" pitchFamily="34" charset="0"/>
              </a:rPr>
              <a:t>approx</a:t>
            </a:r>
            <a:r>
              <a:rPr lang="en-GB" sz="1100" b="1" dirty="0">
                <a:solidFill>
                  <a:schemeClr val="tx1"/>
                </a:solidFill>
                <a:latin typeface="Arial" panose="020B0604020202020204" pitchFamily="34" charset="0"/>
                <a:cs typeface="Arial" panose="020B0604020202020204" pitchFamily="34" charset="0"/>
              </a:rPr>
              <a:t> 8pm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12 Club Members</a:t>
            </a:r>
          </a:p>
          <a:p>
            <a:pPr algn="ctr"/>
            <a:endParaRPr lang="en-GB" sz="1400" b="1" dirty="0">
              <a:solidFill>
                <a:schemeClr val="tx1"/>
              </a:solidFill>
              <a:latin typeface="Arial" panose="020B0604020202020204" pitchFamily="34" charset="0"/>
              <a:cs typeface="Arial" panose="020B0604020202020204" pitchFamily="34" charset="0"/>
            </a:endParaRPr>
          </a:p>
          <a:p>
            <a:pPr algn="ctr"/>
            <a:r>
              <a:rPr lang="en-GB" sz="1400" b="1" dirty="0">
                <a:solidFill>
                  <a:schemeClr val="tx1"/>
                </a:solidFill>
                <a:latin typeface="Arial" panose="020B0604020202020204" pitchFamily="34" charset="0"/>
                <a:cs typeface="Arial" panose="020B0604020202020204" pitchFamily="34" charset="0"/>
              </a:rPr>
              <a:t>	    </a:t>
            </a:r>
            <a:r>
              <a:rPr lang="en-GB" sz="1100" b="1" dirty="0">
                <a:solidFill>
                  <a:schemeClr val="tx1"/>
                </a:solidFill>
                <a:latin typeface="Arial" panose="020B0604020202020204" pitchFamily="34" charset="0"/>
                <a:cs typeface="Arial" panose="020B0604020202020204" pitchFamily="34" charset="0"/>
              </a:rPr>
              <a:t>Cost £2</a:t>
            </a:r>
          </a:p>
          <a:p>
            <a:pPr algn="ctr"/>
            <a:r>
              <a:rPr lang="en-GB" sz="1400" b="1" dirty="0">
                <a:solidFill>
                  <a:schemeClr val="tx1"/>
                </a:solidFill>
                <a:latin typeface="Arial" panose="020B0604020202020204" pitchFamily="34" charset="0"/>
                <a:cs typeface="Arial" panose="020B0604020202020204" pitchFamily="34" charset="0"/>
              </a:rPr>
              <a:t>	</a:t>
            </a: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A13A6D3-489E-46F6-A940-704E2FDB4162}"/>
              </a:ext>
            </a:extLst>
          </p:cNvPr>
          <p:cNvSpPr txBox="1"/>
          <p:nvPr/>
        </p:nvSpPr>
        <p:spPr>
          <a:xfrm>
            <a:off x="2471192" y="77717"/>
            <a:ext cx="3829000" cy="2123658"/>
          </a:xfrm>
          <a:prstGeom prst="rect">
            <a:avLst/>
          </a:prstGeom>
          <a:noFill/>
        </p:spPr>
        <p:txBody>
          <a:bodyPr wrap="square" rtlCol="0">
            <a:spAutoFit/>
          </a:bodyPr>
          <a:lstStyle/>
          <a:p>
            <a:pPr algn="ctr"/>
            <a:r>
              <a:rPr lang="en-GB" sz="1600" b="1" dirty="0"/>
              <a:t>North Paddington Youth Club</a:t>
            </a:r>
          </a:p>
          <a:p>
            <a:pPr algn="ctr"/>
            <a:r>
              <a:rPr lang="en-GB" sz="1600" b="1" dirty="0"/>
              <a:t>April Easter Programme 2021 – Week 2</a:t>
            </a:r>
          </a:p>
          <a:p>
            <a:pPr algn="ctr"/>
            <a:r>
              <a:rPr lang="en-GB" sz="1400" b="1" dirty="0"/>
              <a:t>Trips are £2</a:t>
            </a:r>
          </a:p>
          <a:p>
            <a:pPr algn="ctr"/>
            <a:r>
              <a:rPr lang="en-GB" sz="1400" b="1" dirty="0"/>
              <a:t>All on site sessions are FREE</a:t>
            </a:r>
          </a:p>
          <a:p>
            <a:pPr algn="ctr"/>
            <a:r>
              <a:rPr lang="en-GB" sz="1400" b="1" dirty="0"/>
              <a:t>We will be providing food/drinks for each session</a:t>
            </a:r>
          </a:p>
          <a:p>
            <a:pPr algn="ctr"/>
            <a:endParaRPr lang="en-GB" sz="1400" b="1" dirty="0"/>
          </a:p>
          <a:p>
            <a:pPr algn="ctr"/>
            <a:endParaRPr lang="en-GB" sz="1400" b="1" dirty="0"/>
          </a:p>
          <a:p>
            <a:pPr algn="ctr"/>
            <a:r>
              <a:rPr lang="en-GB" sz="1400" b="1" dirty="0"/>
              <a:t>Kindly supported by Westminster City Council</a:t>
            </a:r>
          </a:p>
          <a:p>
            <a:pPr algn="ctr"/>
            <a:endParaRPr lang="en-GB" sz="1600" b="1" dirty="0"/>
          </a:p>
        </p:txBody>
      </p:sp>
      <p:sp>
        <p:nvSpPr>
          <p:cNvPr id="8" name="TextBox 7">
            <a:extLst>
              <a:ext uri="{FF2B5EF4-FFF2-40B4-BE49-F238E27FC236}">
                <a16:creationId xmlns:a16="http://schemas.microsoft.com/office/drawing/2014/main" id="{BE232471-9549-4229-AC66-492C4DAE48C4}"/>
              </a:ext>
            </a:extLst>
          </p:cNvPr>
          <p:cNvSpPr txBox="1"/>
          <p:nvPr/>
        </p:nvSpPr>
        <p:spPr>
          <a:xfrm>
            <a:off x="6622855" y="41298"/>
            <a:ext cx="2880320" cy="954107"/>
          </a:xfrm>
          <a:prstGeom prst="rect">
            <a:avLst/>
          </a:prstGeom>
          <a:noFill/>
        </p:spPr>
        <p:txBody>
          <a:bodyPr wrap="square" rtlCol="0">
            <a:spAutoFit/>
          </a:bodyPr>
          <a:lstStyle/>
          <a:p>
            <a:r>
              <a:rPr lang="en-GB" sz="1400" b="1" dirty="0"/>
              <a:t>Please contact Ronnie </a:t>
            </a:r>
          </a:p>
          <a:p>
            <a:r>
              <a:rPr lang="en-GB" sz="1400" b="1" dirty="0"/>
              <a:t>for further details on :</a:t>
            </a:r>
          </a:p>
          <a:p>
            <a:r>
              <a:rPr lang="en-GB" sz="1400" b="1" dirty="0"/>
              <a:t>07956 962907 or rrenney1@yahoo.co.uk</a:t>
            </a:r>
          </a:p>
        </p:txBody>
      </p:sp>
      <p:sp>
        <p:nvSpPr>
          <p:cNvPr id="9" name="TextBox 8">
            <a:extLst>
              <a:ext uri="{FF2B5EF4-FFF2-40B4-BE49-F238E27FC236}">
                <a16:creationId xmlns:a16="http://schemas.microsoft.com/office/drawing/2014/main" id="{0FE38915-0008-4F45-AEA1-686127FFC94C}"/>
              </a:ext>
            </a:extLst>
          </p:cNvPr>
          <p:cNvSpPr txBox="1"/>
          <p:nvPr/>
        </p:nvSpPr>
        <p:spPr>
          <a:xfrm>
            <a:off x="7380312" y="620688"/>
            <a:ext cx="288032" cy="369332"/>
          </a:xfrm>
          <a:prstGeom prst="rect">
            <a:avLst/>
          </a:prstGeom>
          <a:noFill/>
        </p:spPr>
        <p:txBody>
          <a:bodyPr wrap="square" rtlCol="0">
            <a:spAutoFit/>
          </a:bodyPr>
          <a:lstStyle/>
          <a:p>
            <a:endParaRPr lang="en-GB" dirty="0"/>
          </a:p>
        </p:txBody>
      </p:sp>
      <p:graphicFrame>
        <p:nvGraphicFramePr>
          <p:cNvPr id="3" name="Table 3">
            <a:extLst>
              <a:ext uri="{FF2B5EF4-FFF2-40B4-BE49-F238E27FC236}">
                <a16:creationId xmlns:a16="http://schemas.microsoft.com/office/drawing/2014/main" id="{D05476C4-1EE4-4DB5-AA72-E1F66E972CA3}"/>
              </a:ext>
            </a:extLst>
          </p:cNvPr>
          <p:cNvGraphicFramePr>
            <a:graphicFrameLocks noGrp="1"/>
          </p:cNvGraphicFramePr>
          <p:nvPr>
            <p:extLst>
              <p:ext uri="{D42A27DB-BD31-4B8C-83A1-F6EECF244321}">
                <p14:modId xmlns:p14="http://schemas.microsoft.com/office/powerpoint/2010/main" val="2981113400"/>
              </p:ext>
            </p:extLst>
          </p:nvPr>
        </p:nvGraphicFramePr>
        <p:xfrm>
          <a:off x="35496" y="2057724"/>
          <a:ext cx="9043944" cy="457200"/>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4048725"/>
                    </a:ext>
                  </a:extLst>
                </a:gridCol>
                <a:gridCol w="1512168">
                  <a:extLst>
                    <a:ext uri="{9D8B030D-6E8A-4147-A177-3AD203B41FA5}">
                      <a16:colId xmlns:a16="http://schemas.microsoft.com/office/drawing/2014/main" val="3095846827"/>
                    </a:ext>
                  </a:extLst>
                </a:gridCol>
                <a:gridCol w="1656184">
                  <a:extLst>
                    <a:ext uri="{9D8B030D-6E8A-4147-A177-3AD203B41FA5}">
                      <a16:colId xmlns:a16="http://schemas.microsoft.com/office/drawing/2014/main" val="2848622695"/>
                    </a:ext>
                  </a:extLst>
                </a:gridCol>
                <a:gridCol w="1440160">
                  <a:extLst>
                    <a:ext uri="{9D8B030D-6E8A-4147-A177-3AD203B41FA5}">
                      <a16:colId xmlns:a16="http://schemas.microsoft.com/office/drawing/2014/main" val="1733334830"/>
                    </a:ext>
                  </a:extLst>
                </a:gridCol>
                <a:gridCol w="1440160">
                  <a:extLst>
                    <a:ext uri="{9D8B030D-6E8A-4147-A177-3AD203B41FA5}">
                      <a16:colId xmlns:a16="http://schemas.microsoft.com/office/drawing/2014/main" val="1363225653"/>
                    </a:ext>
                  </a:extLst>
                </a:gridCol>
                <a:gridCol w="1483104">
                  <a:extLst>
                    <a:ext uri="{9D8B030D-6E8A-4147-A177-3AD203B41FA5}">
                      <a16:colId xmlns:a16="http://schemas.microsoft.com/office/drawing/2014/main" val="1757541543"/>
                    </a:ext>
                  </a:extLst>
                </a:gridCol>
              </a:tblGrid>
              <a:tr h="444947">
                <a:tc>
                  <a:txBody>
                    <a:bodyPr/>
                    <a:lstStyle/>
                    <a:p>
                      <a:pPr algn="ctr"/>
                      <a:r>
                        <a:rPr lang="en-GB" sz="1200" dirty="0">
                          <a:ln>
                            <a:noFill/>
                          </a:ln>
                          <a:latin typeface="Arial" panose="020B0604020202020204" pitchFamily="34" charset="0"/>
                          <a:cs typeface="Arial" panose="020B0604020202020204" pitchFamily="34" charset="0"/>
                        </a:rPr>
                        <a:t>Tuesday              13th April</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ln>
                            <a:noFill/>
                          </a:ln>
                          <a:latin typeface="Arial" panose="020B0604020202020204" pitchFamily="34" charset="0"/>
                          <a:cs typeface="Arial" panose="020B0604020202020204" pitchFamily="34" charset="0"/>
                        </a:rPr>
                        <a:t>Wednesday            </a:t>
                      </a:r>
                      <a:r>
                        <a:rPr lang="en-GB" sz="1200" dirty="0">
                          <a:ln>
                            <a:noFill/>
                          </a:ln>
                          <a:latin typeface="Arial" panose="020B0604020202020204" pitchFamily="34" charset="0"/>
                          <a:cs typeface="Arial" panose="020B0604020202020204" pitchFamily="34" charset="0"/>
                        </a:rPr>
                        <a:t> 14</a:t>
                      </a:r>
                      <a:r>
                        <a:rPr lang="en-GB" sz="1200" baseline="30000" dirty="0">
                          <a:ln>
                            <a:noFill/>
                          </a:ln>
                          <a:latin typeface="Arial" panose="020B0604020202020204" pitchFamily="34" charset="0"/>
                          <a:cs typeface="Arial" panose="020B0604020202020204" pitchFamily="34" charset="0"/>
                        </a:rPr>
                        <a:t>th</a:t>
                      </a:r>
                      <a:r>
                        <a:rPr lang="en-GB" sz="1200" dirty="0">
                          <a:ln>
                            <a:noFill/>
                          </a:ln>
                          <a:latin typeface="Arial" panose="020B0604020202020204" pitchFamily="34" charset="0"/>
                          <a:cs typeface="Arial" panose="020B0604020202020204" pitchFamily="34" charset="0"/>
                        </a:rPr>
                        <a:t>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GB" sz="1200" dirty="0">
                          <a:ln>
                            <a:noFill/>
                          </a:ln>
                          <a:latin typeface="Arial" panose="020B0604020202020204" pitchFamily="34" charset="0"/>
                          <a:cs typeface="Arial" panose="020B0604020202020204" pitchFamily="34" charset="0"/>
                        </a:rPr>
                        <a:t>Thursday                       15</a:t>
                      </a:r>
                      <a:r>
                        <a:rPr lang="en-GB" sz="1200" baseline="30000" dirty="0">
                          <a:ln>
                            <a:noFill/>
                          </a:ln>
                          <a:latin typeface="Arial" panose="020B0604020202020204" pitchFamily="34" charset="0"/>
                          <a:cs typeface="Arial" panose="020B0604020202020204" pitchFamily="34" charset="0"/>
                        </a:rPr>
                        <a:t>th</a:t>
                      </a:r>
                      <a:r>
                        <a:rPr lang="en-GB" sz="1200" dirty="0">
                          <a:ln>
                            <a:noFill/>
                          </a:ln>
                          <a:latin typeface="Arial" panose="020B0604020202020204" pitchFamily="34" charset="0"/>
                          <a:cs typeface="Arial" panose="020B0604020202020204" pitchFamily="34" charset="0"/>
                        </a:rPr>
                        <a:t>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GB" sz="1200" dirty="0">
                          <a:ln>
                            <a:noFill/>
                          </a:ln>
                          <a:latin typeface="Arial" panose="020B0604020202020204" pitchFamily="34" charset="0"/>
                          <a:cs typeface="Arial" panose="020B0604020202020204" pitchFamily="34" charset="0"/>
                        </a:rPr>
                        <a:t>Friday                  16</a:t>
                      </a:r>
                      <a:r>
                        <a:rPr lang="en-GB" sz="1200" baseline="30000" dirty="0">
                          <a:ln>
                            <a:noFill/>
                          </a:ln>
                          <a:latin typeface="Arial" panose="020B0604020202020204" pitchFamily="34" charset="0"/>
                          <a:cs typeface="Arial" panose="020B0604020202020204" pitchFamily="34" charset="0"/>
                        </a:rPr>
                        <a:t>th</a:t>
                      </a:r>
                      <a:r>
                        <a:rPr lang="en-GB" sz="1200" dirty="0">
                          <a:ln>
                            <a:noFill/>
                          </a:ln>
                          <a:latin typeface="Arial" panose="020B0604020202020204" pitchFamily="34" charset="0"/>
                          <a:cs typeface="Arial" panose="020B0604020202020204" pitchFamily="34" charset="0"/>
                        </a:rPr>
                        <a:t>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GB" sz="1200" dirty="0">
                          <a:ln>
                            <a:noFill/>
                          </a:ln>
                          <a:latin typeface="Arial" panose="020B0604020202020204" pitchFamily="34" charset="0"/>
                          <a:cs typeface="Arial" panose="020B0604020202020204" pitchFamily="34" charset="0"/>
                        </a:rPr>
                        <a:t>Saturday         17</a:t>
                      </a:r>
                      <a:r>
                        <a:rPr lang="en-GB" sz="1200" baseline="30000" dirty="0">
                          <a:ln>
                            <a:noFill/>
                          </a:ln>
                          <a:latin typeface="Arial" panose="020B0604020202020204" pitchFamily="34" charset="0"/>
                          <a:cs typeface="Arial" panose="020B0604020202020204" pitchFamily="34" charset="0"/>
                        </a:rPr>
                        <a:t>th</a:t>
                      </a:r>
                      <a:r>
                        <a:rPr lang="en-GB" sz="1200" dirty="0">
                          <a:ln>
                            <a:noFill/>
                          </a:ln>
                          <a:latin typeface="Arial" panose="020B0604020202020204" pitchFamily="34" charset="0"/>
                          <a:cs typeface="Arial" panose="020B0604020202020204" pitchFamily="34" charset="0"/>
                        </a:rPr>
                        <a:t>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GB" sz="1200" dirty="0">
                          <a:ln>
                            <a:noFill/>
                          </a:ln>
                          <a:latin typeface="Arial" panose="020B0604020202020204" pitchFamily="34" charset="0"/>
                          <a:cs typeface="Arial" panose="020B0604020202020204" pitchFamily="34" charset="0"/>
                        </a:rPr>
                        <a:t>Sunday           18th April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214050894"/>
                  </a:ext>
                </a:extLst>
              </a:tr>
            </a:tbl>
          </a:graphicData>
        </a:graphic>
      </p:graphicFrame>
      <p:pic>
        <p:nvPicPr>
          <p:cNvPr id="12" name="Picture 11">
            <a:extLst>
              <a:ext uri="{FF2B5EF4-FFF2-40B4-BE49-F238E27FC236}">
                <a16:creationId xmlns:a16="http://schemas.microsoft.com/office/drawing/2014/main" id="{04D09BBF-95AC-4F56-AC54-89914BDD06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0050" y="1150952"/>
            <a:ext cx="625609" cy="740366"/>
          </a:xfrm>
          <a:prstGeom prst="rect">
            <a:avLst/>
          </a:prstGeom>
        </p:spPr>
      </p:pic>
      <p:pic>
        <p:nvPicPr>
          <p:cNvPr id="14" name="Picture 13">
            <a:extLst>
              <a:ext uri="{FF2B5EF4-FFF2-40B4-BE49-F238E27FC236}">
                <a16:creationId xmlns:a16="http://schemas.microsoft.com/office/drawing/2014/main" id="{2442F861-C127-4292-98FD-9DB11E4644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5428" y="260318"/>
            <a:ext cx="625609" cy="1440490"/>
          </a:xfrm>
          <a:prstGeom prst="rect">
            <a:avLst/>
          </a:prstGeom>
        </p:spPr>
      </p:pic>
      <p:sp>
        <p:nvSpPr>
          <p:cNvPr id="16" name="Rounded Rectangle 9">
            <a:extLst>
              <a:ext uri="{FF2B5EF4-FFF2-40B4-BE49-F238E27FC236}">
                <a16:creationId xmlns:a16="http://schemas.microsoft.com/office/drawing/2014/main" id="{45728902-7B37-4382-BD3A-700DD471187C}"/>
              </a:ext>
            </a:extLst>
          </p:cNvPr>
          <p:cNvSpPr/>
          <p:nvPr/>
        </p:nvSpPr>
        <p:spPr>
          <a:xfrm>
            <a:off x="4716016" y="2564904"/>
            <a:ext cx="1404404" cy="421538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2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WA</a:t>
            </a:r>
          </a:p>
          <a:p>
            <a:pPr algn="ctr"/>
            <a:r>
              <a:rPr lang="en-GB" sz="1100" b="1" dirty="0">
                <a:solidFill>
                  <a:schemeClr val="tx1"/>
                </a:solidFill>
                <a:latin typeface="Arial" panose="020B0604020202020204" pitchFamily="34" charset="0"/>
                <a:cs typeface="Arial" panose="020B0604020202020204" pitchFamily="34" charset="0"/>
              </a:rPr>
              <a:t>Basketball Session</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7pm – 9pm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Pick up from SA at 6.30pm</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Drop off                        at home after</a:t>
            </a: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15 Club Members</a:t>
            </a:r>
          </a:p>
          <a:p>
            <a:pPr algn="ctr"/>
            <a:endParaRPr lang="en-GB" sz="1200" b="1" dirty="0">
              <a:solidFill>
                <a:schemeClr val="tx1"/>
              </a:solidFill>
              <a:latin typeface="Arial" panose="020B0604020202020204" pitchFamily="34" charset="0"/>
              <a:cs typeface="Arial" panose="020B0604020202020204" pitchFamily="34" charset="0"/>
            </a:endParaRPr>
          </a:p>
          <a:p>
            <a:pPr algn="ctr"/>
            <a:endParaRPr lang="en-GB" sz="1200" b="1" dirty="0">
              <a:solidFill>
                <a:schemeClr val="tx1"/>
              </a:solidFill>
              <a:latin typeface="Arial" panose="020B0604020202020204" pitchFamily="34" charset="0"/>
              <a:cs typeface="Arial" panose="020B0604020202020204" pitchFamily="34" charset="0"/>
            </a:endParaRPr>
          </a:p>
          <a:p>
            <a:pPr algn="ctr"/>
            <a:r>
              <a:rPr lang="en-GB" sz="1400" b="1" dirty="0">
                <a:solidFill>
                  <a:schemeClr val="tx1"/>
                </a:solidFill>
                <a:latin typeface="Arial" panose="020B0604020202020204" pitchFamily="34" charset="0"/>
                <a:cs typeface="Arial" panose="020B0604020202020204" pitchFamily="34" charset="0"/>
              </a:rPr>
              <a:t>		</a:t>
            </a: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p:txBody>
      </p:sp>
      <p:sp>
        <p:nvSpPr>
          <p:cNvPr id="17" name="Rounded Rectangle 9">
            <a:extLst>
              <a:ext uri="{FF2B5EF4-FFF2-40B4-BE49-F238E27FC236}">
                <a16:creationId xmlns:a16="http://schemas.microsoft.com/office/drawing/2014/main" id="{D06CAC5F-323A-4A12-B2A4-A62823DB6064}"/>
              </a:ext>
            </a:extLst>
          </p:cNvPr>
          <p:cNvSpPr/>
          <p:nvPr/>
        </p:nvSpPr>
        <p:spPr>
          <a:xfrm>
            <a:off x="6191932" y="2564904"/>
            <a:ext cx="1404404" cy="421538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SA</a:t>
            </a:r>
          </a:p>
          <a:p>
            <a:pPr algn="ctr"/>
            <a:r>
              <a:rPr lang="en-GB" sz="1100" b="1" dirty="0">
                <a:solidFill>
                  <a:schemeClr val="tx1"/>
                </a:solidFill>
                <a:latin typeface="Arial" panose="020B0604020202020204" pitchFamily="34" charset="0"/>
                <a:cs typeface="Arial" panose="020B0604020202020204" pitchFamily="34" charset="0"/>
              </a:rPr>
              <a:t>Basketball Session</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6pm – 8pm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15 Club Members</a:t>
            </a:r>
          </a:p>
          <a:p>
            <a:pPr algn="ctr"/>
            <a:endParaRPr lang="en-GB" sz="1200" b="1" dirty="0">
              <a:solidFill>
                <a:schemeClr val="tx1"/>
              </a:solidFill>
              <a:latin typeface="Arial" panose="020B0604020202020204" pitchFamily="34" charset="0"/>
              <a:cs typeface="Arial" panose="020B0604020202020204" pitchFamily="34" charset="0"/>
            </a:endParaRPr>
          </a:p>
          <a:p>
            <a:pPr algn="ctr"/>
            <a:endParaRPr lang="en-GB" sz="1200" b="1" dirty="0">
              <a:solidFill>
                <a:schemeClr val="tx1"/>
              </a:solidFill>
              <a:latin typeface="Arial" panose="020B0604020202020204" pitchFamily="34" charset="0"/>
              <a:cs typeface="Arial" panose="020B0604020202020204" pitchFamily="34" charset="0"/>
            </a:endParaRPr>
          </a:p>
          <a:p>
            <a:pPr algn="ctr"/>
            <a:r>
              <a:rPr lang="en-GB" sz="1400" b="1" dirty="0">
                <a:solidFill>
                  <a:schemeClr val="tx1"/>
                </a:solidFill>
                <a:latin typeface="Arial" panose="020B0604020202020204" pitchFamily="34" charset="0"/>
                <a:cs typeface="Arial" panose="020B0604020202020204" pitchFamily="34" charset="0"/>
              </a:rPr>
              <a:t>		</a:t>
            </a: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p:txBody>
      </p:sp>
      <p:sp>
        <p:nvSpPr>
          <p:cNvPr id="18" name="Rounded Rectangle 9">
            <a:extLst>
              <a:ext uri="{FF2B5EF4-FFF2-40B4-BE49-F238E27FC236}">
                <a16:creationId xmlns:a16="http://schemas.microsoft.com/office/drawing/2014/main" id="{C3150F4A-3FCF-46DE-8FAE-DE0FD31F7177}"/>
              </a:ext>
            </a:extLst>
          </p:cNvPr>
          <p:cNvSpPr/>
          <p:nvPr/>
        </p:nvSpPr>
        <p:spPr>
          <a:xfrm>
            <a:off x="7668344" y="2564904"/>
            <a:ext cx="1404404" cy="4215380"/>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SA</a:t>
            </a:r>
          </a:p>
          <a:p>
            <a:pPr algn="ctr"/>
            <a:r>
              <a:rPr lang="en-GB" sz="1100" b="1" dirty="0">
                <a:solidFill>
                  <a:schemeClr val="tx1"/>
                </a:solidFill>
                <a:latin typeface="Arial" panose="020B0604020202020204" pitchFamily="34" charset="0"/>
                <a:cs typeface="Arial" panose="020B0604020202020204" pitchFamily="34" charset="0"/>
              </a:rPr>
              <a:t>Basketball Session</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1pm – 3pm</a:t>
            </a: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endParaRPr lang="en-GB" sz="1100" b="1" dirty="0">
              <a:solidFill>
                <a:schemeClr val="tx1"/>
              </a:solidFill>
              <a:latin typeface="Arial" panose="020B0604020202020204" pitchFamily="34" charset="0"/>
              <a:cs typeface="Arial" panose="020B0604020202020204" pitchFamily="34" charset="0"/>
            </a:endParaRPr>
          </a:p>
          <a:p>
            <a:pPr algn="ctr"/>
            <a:r>
              <a:rPr lang="en-GB" sz="1100" b="1" dirty="0">
                <a:solidFill>
                  <a:schemeClr val="tx1"/>
                </a:solidFill>
                <a:latin typeface="Arial" panose="020B0604020202020204" pitchFamily="34" charset="0"/>
                <a:cs typeface="Arial" panose="020B0604020202020204" pitchFamily="34" charset="0"/>
              </a:rPr>
              <a:t>Max of 15 Club Members</a:t>
            </a:r>
          </a:p>
          <a:p>
            <a:pPr algn="ctr"/>
            <a:endParaRPr lang="en-GB" sz="1200" b="1" dirty="0">
              <a:solidFill>
                <a:schemeClr val="tx1"/>
              </a:solidFill>
              <a:latin typeface="Arial" panose="020B0604020202020204" pitchFamily="34" charset="0"/>
              <a:cs typeface="Arial" panose="020B0604020202020204" pitchFamily="34" charset="0"/>
            </a:endParaRPr>
          </a:p>
          <a:p>
            <a:pPr algn="ctr"/>
            <a:endParaRPr lang="en-GB" sz="1200" b="1" dirty="0">
              <a:solidFill>
                <a:schemeClr val="tx1"/>
              </a:solidFill>
              <a:latin typeface="Arial" panose="020B0604020202020204" pitchFamily="34" charset="0"/>
              <a:cs typeface="Arial" panose="020B0604020202020204" pitchFamily="34" charset="0"/>
            </a:endParaRPr>
          </a:p>
          <a:p>
            <a:pPr algn="ctr"/>
            <a:r>
              <a:rPr lang="en-GB" sz="1400" b="1" dirty="0">
                <a:solidFill>
                  <a:schemeClr val="tx1"/>
                </a:solidFill>
                <a:latin typeface="Arial" panose="020B0604020202020204" pitchFamily="34" charset="0"/>
                <a:cs typeface="Arial" panose="020B0604020202020204" pitchFamily="34" charset="0"/>
              </a:rPr>
              <a:t>		</a:t>
            </a: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a:p>
            <a:pPr algn="ctr"/>
            <a:endParaRPr lang="en-GB" sz="1400" b="1" dirty="0">
              <a:solidFill>
                <a:schemeClr val="tx1"/>
              </a:solidFill>
              <a:latin typeface="Arial" panose="020B0604020202020204" pitchFamily="34" charset="0"/>
              <a:cs typeface="Arial" panose="020B0604020202020204" pitchFamily="34" charset="0"/>
            </a:endParaRPr>
          </a:p>
        </p:txBody>
      </p:sp>
      <p:pic>
        <p:nvPicPr>
          <p:cNvPr id="20" name="Picture 19" descr="Image result for Basketball Hoop Emoji">
            <a:extLst>
              <a:ext uri="{FF2B5EF4-FFF2-40B4-BE49-F238E27FC236}">
                <a16:creationId xmlns:a16="http://schemas.microsoft.com/office/drawing/2014/main" id="{DD41FF8B-AA25-4FD8-A3C9-B21E2AB0C592}"/>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40352" y="6021288"/>
            <a:ext cx="323850" cy="311785"/>
          </a:xfrm>
          <a:prstGeom prst="rect">
            <a:avLst/>
          </a:prstGeom>
          <a:noFill/>
          <a:ln>
            <a:noFill/>
          </a:ln>
        </p:spPr>
      </p:pic>
      <p:pic>
        <p:nvPicPr>
          <p:cNvPr id="21" name="Picture 20" descr="See the source image">
            <a:extLst>
              <a:ext uri="{FF2B5EF4-FFF2-40B4-BE49-F238E27FC236}">
                <a16:creationId xmlns:a16="http://schemas.microsoft.com/office/drawing/2014/main" id="{C80C79BF-8DB9-4047-8244-3A714147928C}"/>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00392" y="6461968"/>
            <a:ext cx="279400" cy="279400"/>
          </a:xfrm>
          <a:prstGeom prst="rect">
            <a:avLst/>
          </a:prstGeom>
          <a:noFill/>
          <a:ln>
            <a:noFill/>
          </a:ln>
        </p:spPr>
      </p:pic>
      <p:pic>
        <p:nvPicPr>
          <p:cNvPr id="23" name="Picture 22" descr="Image result for Basketball Hoop Emoji">
            <a:extLst>
              <a:ext uri="{FF2B5EF4-FFF2-40B4-BE49-F238E27FC236}">
                <a16:creationId xmlns:a16="http://schemas.microsoft.com/office/drawing/2014/main" id="{B41130F4-DA0E-49F5-B204-8F8035A0C4E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8424" y="6021288"/>
            <a:ext cx="323850" cy="311785"/>
          </a:xfrm>
          <a:prstGeom prst="rect">
            <a:avLst/>
          </a:prstGeom>
          <a:noFill/>
          <a:ln>
            <a:noFill/>
          </a:ln>
        </p:spPr>
      </p:pic>
      <p:pic>
        <p:nvPicPr>
          <p:cNvPr id="24" name="Picture 23" descr="See the source image">
            <a:extLst>
              <a:ext uri="{FF2B5EF4-FFF2-40B4-BE49-F238E27FC236}">
                <a16:creationId xmlns:a16="http://schemas.microsoft.com/office/drawing/2014/main" id="{34A44C1C-3D04-4608-8F4F-C7707E29A207}"/>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57096" y="6453336"/>
            <a:ext cx="279400" cy="279400"/>
          </a:xfrm>
          <a:prstGeom prst="rect">
            <a:avLst/>
          </a:prstGeom>
          <a:noFill/>
          <a:ln>
            <a:noFill/>
          </a:ln>
        </p:spPr>
      </p:pic>
      <p:pic>
        <p:nvPicPr>
          <p:cNvPr id="30" name="Picture 29" descr="See the source image">
            <a:extLst>
              <a:ext uri="{FF2B5EF4-FFF2-40B4-BE49-F238E27FC236}">
                <a16:creationId xmlns:a16="http://schemas.microsoft.com/office/drawing/2014/main" id="{8595D324-A85F-4342-AFE4-03383ADB0D30}"/>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90518" y="5805264"/>
            <a:ext cx="898467" cy="950540"/>
          </a:xfrm>
          <a:prstGeom prst="rect">
            <a:avLst/>
          </a:prstGeom>
          <a:noFill/>
          <a:ln>
            <a:noFill/>
          </a:ln>
        </p:spPr>
      </p:pic>
      <p:pic>
        <p:nvPicPr>
          <p:cNvPr id="31" name="Picture 30" descr="See the source image">
            <a:extLst>
              <a:ext uri="{FF2B5EF4-FFF2-40B4-BE49-F238E27FC236}">
                <a16:creationId xmlns:a16="http://schemas.microsoft.com/office/drawing/2014/main" id="{492EDB71-4EDC-4106-8E0E-6163741840BD}"/>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81845" y="5805264"/>
            <a:ext cx="898467" cy="950540"/>
          </a:xfrm>
          <a:prstGeom prst="rect">
            <a:avLst/>
          </a:prstGeom>
          <a:noFill/>
          <a:ln>
            <a:noFill/>
          </a:ln>
        </p:spPr>
      </p:pic>
      <p:pic>
        <p:nvPicPr>
          <p:cNvPr id="32" name="Picture 31" descr="See the source image">
            <a:extLst>
              <a:ext uri="{FF2B5EF4-FFF2-40B4-BE49-F238E27FC236}">
                <a16:creationId xmlns:a16="http://schemas.microsoft.com/office/drawing/2014/main" id="{25DD3FED-B590-411C-AE6E-534F916F2A75}"/>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7504" y="6453336"/>
            <a:ext cx="247898" cy="288032"/>
          </a:xfrm>
          <a:prstGeom prst="rect">
            <a:avLst/>
          </a:prstGeom>
          <a:noFill/>
          <a:ln>
            <a:noFill/>
          </a:ln>
        </p:spPr>
      </p:pic>
      <p:pic>
        <p:nvPicPr>
          <p:cNvPr id="34" name="Picture 33" descr="See the source image">
            <a:extLst>
              <a:ext uri="{FF2B5EF4-FFF2-40B4-BE49-F238E27FC236}">
                <a16:creationId xmlns:a16="http://schemas.microsoft.com/office/drawing/2014/main" id="{51CF07DA-EF6D-40E5-85D5-FB0E92786886}"/>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1978" y="6453336"/>
            <a:ext cx="273330" cy="288032"/>
          </a:xfrm>
          <a:prstGeom prst="rect">
            <a:avLst/>
          </a:prstGeom>
          <a:noFill/>
          <a:ln>
            <a:noFill/>
          </a:ln>
        </p:spPr>
      </p:pic>
      <p:pic>
        <p:nvPicPr>
          <p:cNvPr id="35" name="Picture 34" descr="See the source image">
            <a:extLst>
              <a:ext uri="{FF2B5EF4-FFF2-40B4-BE49-F238E27FC236}">
                <a16:creationId xmlns:a16="http://schemas.microsoft.com/office/drawing/2014/main" id="{CE42231C-D1F3-4F17-BAC4-C385F63B8C77}"/>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3568" y="6449268"/>
            <a:ext cx="292100" cy="292100"/>
          </a:xfrm>
          <a:prstGeom prst="rect">
            <a:avLst/>
          </a:prstGeom>
          <a:noFill/>
          <a:ln>
            <a:noFill/>
          </a:ln>
        </p:spPr>
      </p:pic>
      <p:pic>
        <p:nvPicPr>
          <p:cNvPr id="36" name="Picture 35" descr="See the source image">
            <a:extLst>
              <a:ext uri="{FF2B5EF4-FFF2-40B4-BE49-F238E27FC236}">
                <a16:creationId xmlns:a16="http://schemas.microsoft.com/office/drawing/2014/main" id="{5BC921A3-68DD-454E-84BD-7B9C8F10F0DD}"/>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4130" y="6406333"/>
            <a:ext cx="467510" cy="335035"/>
          </a:xfrm>
          <a:prstGeom prst="rect">
            <a:avLst/>
          </a:prstGeom>
          <a:noFill/>
          <a:ln>
            <a:noFill/>
          </a:ln>
        </p:spPr>
      </p:pic>
      <p:pic>
        <p:nvPicPr>
          <p:cNvPr id="37" name="Picture 36" descr="See the source image">
            <a:extLst>
              <a:ext uri="{FF2B5EF4-FFF2-40B4-BE49-F238E27FC236}">
                <a16:creationId xmlns:a16="http://schemas.microsoft.com/office/drawing/2014/main" id="{0AF31AC9-5015-47BD-95D7-E056C2D7A4E7}"/>
              </a:ext>
            </a:extLst>
          </p:cNvPr>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187624" y="6442918"/>
            <a:ext cx="298450" cy="298450"/>
          </a:xfrm>
          <a:prstGeom prst="rect">
            <a:avLst/>
          </a:prstGeom>
          <a:noFill/>
          <a:ln>
            <a:noFill/>
          </a:ln>
        </p:spPr>
      </p:pic>
      <p:pic>
        <p:nvPicPr>
          <p:cNvPr id="38" name="Picture 37" descr="See the source image">
            <a:extLst>
              <a:ext uri="{FF2B5EF4-FFF2-40B4-BE49-F238E27FC236}">
                <a16:creationId xmlns:a16="http://schemas.microsoft.com/office/drawing/2014/main" id="{A65B9419-700D-467F-A8C2-632F2741351C}"/>
              </a:ext>
            </a:extLst>
          </p:cNvPr>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55950" y="5805264"/>
            <a:ext cx="1416050" cy="864096"/>
          </a:xfrm>
          <a:prstGeom prst="rect">
            <a:avLst/>
          </a:prstGeom>
          <a:noFill/>
          <a:ln>
            <a:noFill/>
          </a:ln>
        </p:spPr>
      </p:pic>
      <p:pic>
        <p:nvPicPr>
          <p:cNvPr id="39" name="Picture 38" descr="Image result for Basketball Hoop Emoji">
            <a:extLst>
              <a:ext uri="{FF2B5EF4-FFF2-40B4-BE49-F238E27FC236}">
                <a16:creationId xmlns:a16="http://schemas.microsoft.com/office/drawing/2014/main" id="{77C596BC-77E8-4FB5-BD9A-E7EDD9CE5072}"/>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92557" y="6021288"/>
            <a:ext cx="323850" cy="311785"/>
          </a:xfrm>
          <a:prstGeom prst="rect">
            <a:avLst/>
          </a:prstGeom>
          <a:noFill/>
          <a:ln>
            <a:noFill/>
          </a:ln>
        </p:spPr>
      </p:pic>
      <p:pic>
        <p:nvPicPr>
          <p:cNvPr id="40" name="Picture 39" descr="See the source image">
            <a:extLst>
              <a:ext uri="{FF2B5EF4-FFF2-40B4-BE49-F238E27FC236}">
                <a16:creationId xmlns:a16="http://schemas.microsoft.com/office/drawing/2014/main" id="{F5FFBA05-DB3C-4EC7-88E6-B1AC7748BE86}"/>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76056" y="6461968"/>
            <a:ext cx="279400" cy="279400"/>
          </a:xfrm>
          <a:prstGeom prst="rect">
            <a:avLst/>
          </a:prstGeom>
          <a:noFill/>
          <a:ln>
            <a:noFill/>
          </a:ln>
        </p:spPr>
      </p:pic>
      <p:pic>
        <p:nvPicPr>
          <p:cNvPr id="41" name="Picture 40" descr="See the source image">
            <a:extLst>
              <a:ext uri="{FF2B5EF4-FFF2-40B4-BE49-F238E27FC236}">
                <a16:creationId xmlns:a16="http://schemas.microsoft.com/office/drawing/2014/main" id="{1925765A-6A9A-4367-B418-0750CBC2949D}"/>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32760" y="6453336"/>
            <a:ext cx="279400" cy="279400"/>
          </a:xfrm>
          <a:prstGeom prst="rect">
            <a:avLst/>
          </a:prstGeom>
          <a:noFill/>
          <a:ln>
            <a:noFill/>
          </a:ln>
        </p:spPr>
      </p:pic>
      <p:pic>
        <p:nvPicPr>
          <p:cNvPr id="42" name="Picture 41" descr="Image result for Basketball Hoop Emoji">
            <a:extLst>
              <a:ext uri="{FF2B5EF4-FFF2-40B4-BE49-F238E27FC236}">
                <a16:creationId xmlns:a16="http://schemas.microsoft.com/office/drawing/2014/main" id="{72197675-FC05-4363-A427-B369F26E8B34}"/>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64088" y="6021288"/>
            <a:ext cx="323850" cy="311785"/>
          </a:xfrm>
          <a:prstGeom prst="rect">
            <a:avLst/>
          </a:prstGeom>
          <a:noFill/>
          <a:ln>
            <a:noFill/>
          </a:ln>
        </p:spPr>
      </p:pic>
    </p:spTree>
    <p:extLst>
      <p:ext uri="{BB962C8B-B14F-4D97-AF65-F5344CB8AC3E}">
        <p14:creationId xmlns:p14="http://schemas.microsoft.com/office/powerpoint/2010/main" val="1421648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E94910-5C91-4686-BDA0-B958FB35C8E5}"/>
              </a:ext>
            </a:extLst>
          </p:cNvPr>
          <p:cNvSpPr/>
          <p:nvPr/>
        </p:nvSpPr>
        <p:spPr>
          <a:xfrm>
            <a:off x="239391" y="9525"/>
            <a:ext cx="8856984" cy="6894195"/>
          </a:xfrm>
          <a:prstGeom prst="rect">
            <a:avLst/>
          </a:prstGeom>
        </p:spPr>
        <p:txBody>
          <a:bodyPr wrap="square">
            <a:spAutoFit/>
          </a:bodyPr>
          <a:lstStyle/>
          <a:p>
            <a:r>
              <a:rPr lang="en-GB" sz="1700" dirty="0">
                <a:latin typeface="Calibri" panose="020F0502020204030204" pitchFamily="34" charset="0"/>
                <a:ea typeface="Times New Roman" panose="02020603050405020304" pitchFamily="18" charset="0"/>
                <a:cs typeface="Times New Roman" panose="02020603050405020304" pitchFamily="18" charset="0"/>
              </a:rPr>
              <a:t>Consent forms will be available one week before the trip is due. </a:t>
            </a:r>
            <a:br>
              <a:rPr lang="en-GB" sz="1700" dirty="0">
                <a:latin typeface="Calibri" panose="020F0502020204030204" pitchFamily="34" charset="0"/>
                <a:ea typeface="Times New Roman" panose="02020603050405020304" pitchFamily="18" charset="0"/>
                <a:cs typeface="Times New Roman" panose="02020603050405020304" pitchFamily="18" charset="0"/>
              </a:rPr>
            </a:b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Due to Covid 19 we will be reducing the amount of young people that can participate in any of our sessions during our April Easter Programme, so please let a member of staff know if you would like a place on the programme.</a:t>
            </a:r>
            <a:br>
              <a:rPr lang="en-GB" sz="1700" dirty="0">
                <a:latin typeface="Calibri" panose="020F0502020204030204" pitchFamily="34" charset="0"/>
                <a:ea typeface="Times New Roman" panose="02020603050405020304" pitchFamily="18" charset="0"/>
                <a:cs typeface="Times New Roman" panose="02020603050405020304" pitchFamily="18" charset="0"/>
              </a:rPr>
            </a:b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We will also be asking you to make sure that we are all safe during our April Easter Programme from the Coronavirus, so extra precautions are in place when we are having sessions indoors, outdoors and trips etc.</a:t>
            </a:r>
            <a:br>
              <a:rPr lang="en-GB" sz="1700" dirty="0">
                <a:latin typeface="Calibri" panose="020F0502020204030204" pitchFamily="34" charset="0"/>
                <a:ea typeface="Times New Roman" panose="02020603050405020304" pitchFamily="18" charset="0"/>
                <a:cs typeface="Times New Roman" panose="02020603050405020304" pitchFamily="18" charset="0"/>
              </a:rPr>
            </a:b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For example:</a:t>
            </a: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Wearing of  face masks ( over nose and mouth )</a:t>
            </a:r>
          </a:p>
          <a:p>
            <a:r>
              <a:rPr lang="en-GB" sz="1700" dirty="0">
                <a:latin typeface="Calibri" panose="020F0502020204030204" pitchFamily="34" charset="0"/>
                <a:ea typeface="Times New Roman" panose="02020603050405020304" pitchFamily="18" charset="0"/>
                <a:cs typeface="Times New Roman" panose="02020603050405020304" pitchFamily="18" charset="0"/>
              </a:rPr>
              <a:t>Temperature Gun test </a:t>
            </a: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Wearing of gloves ( optional )</a:t>
            </a: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Washing hands on a regular basis or using the hand sanitizer that we will be providing </a:t>
            </a: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Sitting in the Minibus at least 1 metre + apart at all times ( where possible )</a:t>
            </a:r>
          </a:p>
          <a:p>
            <a:r>
              <a:rPr lang="en-GB" sz="1700" dirty="0">
                <a:latin typeface="Calibri" panose="020F0502020204030204" pitchFamily="34" charset="0"/>
                <a:ea typeface="Times New Roman" panose="02020603050405020304" pitchFamily="18" charset="0"/>
                <a:cs typeface="Times New Roman" panose="02020603050405020304" pitchFamily="18" charset="0"/>
              </a:rPr>
              <a:t>The Minibus will be deep cleaned after each trip / session</a:t>
            </a:r>
          </a:p>
          <a:p>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Any member that does not stick to these rules will NOT be able to participate in our Easter Half Term Programme. </a:t>
            </a:r>
            <a:br>
              <a:rPr lang="en-GB" sz="1700" dirty="0">
                <a:latin typeface="Calibri" panose="020F0502020204030204" pitchFamily="34" charset="0"/>
                <a:ea typeface="Times New Roman" panose="02020603050405020304" pitchFamily="18" charset="0"/>
                <a:cs typeface="Times New Roman" panose="02020603050405020304" pitchFamily="18" charset="0"/>
              </a:rPr>
            </a:b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As we will be arriving back from some of the trips late at night and for safety reasons we will be providing a drop off service in our Minibus to your home address.</a:t>
            </a: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This service is for Westminster members and local surrounding boroughs only.</a:t>
            </a:r>
            <a:br>
              <a:rPr lang="en-GB" sz="1700" dirty="0">
                <a:latin typeface="Calibri" panose="020F0502020204030204" pitchFamily="34" charset="0"/>
                <a:ea typeface="Times New Roman" panose="02020603050405020304" pitchFamily="18" charset="0"/>
                <a:cs typeface="Times New Roman" panose="02020603050405020304" pitchFamily="18" charset="0"/>
              </a:rPr>
            </a:br>
            <a:br>
              <a:rPr lang="en-GB" sz="1700" dirty="0">
                <a:latin typeface="Calibri" panose="020F0502020204030204" pitchFamily="34" charset="0"/>
                <a:ea typeface="Times New Roman" panose="02020603050405020304" pitchFamily="18" charset="0"/>
                <a:cs typeface="Times New Roman" panose="02020603050405020304" pitchFamily="18" charset="0"/>
              </a:rPr>
            </a:br>
            <a:r>
              <a:rPr lang="en-GB" sz="1700" dirty="0">
                <a:latin typeface="Calibri" panose="020F0502020204030204" pitchFamily="34" charset="0"/>
                <a:ea typeface="Times New Roman" panose="02020603050405020304" pitchFamily="18" charset="0"/>
                <a:cs typeface="Times New Roman" panose="02020603050405020304" pitchFamily="18" charset="0"/>
              </a:rPr>
              <a:t>Stay Safe </a:t>
            </a:r>
            <a:endParaRPr lang="en-GB" sz="1700" dirty="0"/>
          </a:p>
        </p:txBody>
      </p:sp>
    </p:spTree>
    <p:extLst>
      <p:ext uri="{BB962C8B-B14F-4D97-AF65-F5344CB8AC3E}">
        <p14:creationId xmlns:p14="http://schemas.microsoft.com/office/powerpoint/2010/main" val="1825014924"/>
      </p:ext>
    </p:extLst>
  </p:cSld>
  <p:clrMapOvr>
    <a:masterClrMapping/>
  </p:clrMapOvr>
</p:sld>
</file>

<file path=ppt/theme/theme1.xml><?xml version="1.0" encoding="utf-8"?>
<a:theme xmlns:a="http://schemas.openxmlformats.org/drawingml/2006/main" name="Office Theme">
  <a:themeElements>
    <a:clrScheme name="GLD">
      <a:dk1>
        <a:sysClr val="windowText" lastClr="000000"/>
      </a:dk1>
      <a:lt1>
        <a:srgbClr val="FFFFFF"/>
      </a:lt1>
      <a:dk2>
        <a:srgbClr val="FFB300"/>
      </a:dk2>
      <a:lt2>
        <a:srgbClr val="FF5E0C"/>
      </a:lt2>
      <a:accent1>
        <a:srgbClr val="A90091"/>
      </a:accent1>
      <a:accent2>
        <a:srgbClr val="00418E"/>
      </a:accent2>
      <a:accent3>
        <a:srgbClr val="007EB6"/>
      </a:accent3>
      <a:accent4>
        <a:srgbClr val="36D0F4"/>
      </a:accent4>
      <a:accent5>
        <a:srgbClr val="007058"/>
      </a:accent5>
      <a:accent6>
        <a:srgbClr val="008B3A"/>
      </a:accent6>
      <a:hlink>
        <a:srgbClr val="4ECA38"/>
      </a:hlink>
      <a:folHlink>
        <a:srgbClr val="FE002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5064</TotalTime>
  <Words>654</Words>
  <Application>Microsoft Office PowerPoint</Application>
  <PresentationFormat>On-screen Show (4:3)</PresentationFormat>
  <Paragraphs>259</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O'Neill</dc:creator>
  <cp:lastModifiedBy>Ronald</cp:lastModifiedBy>
  <cp:revision>296</cp:revision>
  <cp:lastPrinted>2021-04-01T15:45:50Z</cp:lastPrinted>
  <dcterms:created xsi:type="dcterms:W3CDTF">2016-07-11T13:39:59Z</dcterms:created>
  <dcterms:modified xsi:type="dcterms:W3CDTF">2021-04-01T15:52:42Z</dcterms:modified>
</cp:coreProperties>
</file>